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_rels/presentation.xml.rels" ContentType="application/vnd.openxmlformats-package.relationships+xml"/>
  <Override PartName="/ppt/media/image10.jpeg" ContentType="image/jpeg"/>
  <Override PartName="/ppt/media/image5.png" ContentType="image/png"/>
  <Override PartName="/ppt/media/image28.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4.png" ContentType="image/png"/>
  <Override PartName="/ppt/media/image27.png" ContentType="image/png"/>
  <Override PartName="/ppt/media/image3.png" ContentType="image/png"/>
  <Override PartName="/ppt/media/image26.png" ContentType="image/png"/>
  <Override PartName="/ppt/media/image9.jpeg" ContentType="image/jpeg"/>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png" ContentType="image/png"/>
  <Override PartName="/ppt/media/image24.png" ContentType="image/png"/>
  <Override PartName="/ppt/media/image2.png" ContentType="image/png"/>
  <Override PartName="/ppt/media/image25.png" ContentType="image/png"/>
  <Override PartName="/ppt/slideLayouts/_rels/slideLayout52.xml.rels" ContentType="application/vnd.openxmlformats-package.relationships+xml"/>
  <Override PartName="/ppt/slideLayouts/_rels/slideLayout14.xml.rels" ContentType="application/vnd.openxmlformats-package.relationships+xml"/>
  <Override PartName="/ppt/slideLayouts/_rels/slideLayout30.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31.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32.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8.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6.xml.rels" ContentType="application/vnd.openxmlformats-package.relationships+xml"/>
  <Override PartName="/ppt/slideLayouts/_rels/slideLayout53.xml.rels" ContentType="application/vnd.openxmlformats-package.relationships+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28.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charts/chart4.xml" ContentType="application/vnd.openxmlformats-officedocument.drawingml.chart+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_rels/slide5.xml.rels" ContentType="application/vnd.openxmlformats-package.relationships+xml"/>
  <Override PartName="/ppt/slides/_rels/slide40.xml.rels" ContentType="application/vnd.openxmlformats-package.relationships+xml"/>
  <Override PartName="/ppt/slides/_rels/slide48.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49.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48.xml" ContentType="application/vnd.openxmlformats-officedocument.presentationml.slide+xml"/>
  <Override PartName="/ppt/slides/slide11.xml" ContentType="application/vnd.openxmlformats-officedocument.presentationml.slide+xml"/>
  <Override PartName="/ppt/slides/slide49.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
</Relationships>
</file>

<file path=ppt/charts/chart4.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300" spc="-1" strike="noStrike">
                <a:solidFill>
                  <a:srgbClr val="000000"/>
                </a:solidFill>
                <a:latin typeface="DejaVu Sans"/>
                <a:ea typeface="DejaVu Sans"/>
              </a:defRPr>
            </a:pPr>
            <a:r>
              <a:rPr b="0" sz="1300" spc="-1" strike="noStrike">
                <a:solidFill>
                  <a:srgbClr val="000000"/>
                </a:solidFill>
                <a:latin typeface="DejaVu Sans"/>
                <a:ea typeface="DejaVu Sans"/>
              </a:rPr>
              <a:t>Summary of overall lifecycle GWP impacts for Lower Medium Cars for different powertrain types (Baseline scenario for 2020, 2030 and 2050. Tech1.5 scenario for 2050)</a:t>
            </a:r>
          </a:p>
        </c:rich>
      </c:tx>
      <c:overlay val="0"/>
      <c:spPr>
        <a:noFill/>
        <a:ln>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a:noFill/>
            </a:ln>
          </c:spPr>
          <c:invertIfNegative val="0"/>
          <c:dLbls>
            <c:txPr>
              <a:bodyPr/>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a:noFill/>
            </a:ln>
          </c:spPr>
          <c:invertIfNegative val="0"/>
          <c:dPt>
            <c:idx val="8"/>
            <c:invertIfNegative val="0"/>
            <c:spPr>
              <a:solidFill>
                <a:srgbClr val="ffd320"/>
              </a:solidFill>
              <a:ln>
                <a:noFill/>
              </a:ln>
            </c:spPr>
          </c:dPt>
          <c:dLbls>
            <c:dLbl>
              <c:idx val="8"/>
              <c:txPr>
                <a:bodyPr/>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a:noFill/>
            </a:ln>
          </c:spPr>
          <c:invertIfNegative val="0"/>
          <c:dLbls>
            <c:txPr>
              <a:bodyPr/>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a:noFill/>
            </a:ln>
          </c:spPr>
          <c:invertIfNegative val="0"/>
          <c:dPt>
            <c:idx val="8"/>
            <c:invertIfNegative val="0"/>
            <c:spPr>
              <a:solidFill>
                <a:srgbClr val="004586"/>
              </a:solidFill>
              <a:ln>
                <a:noFill/>
              </a:ln>
            </c:spPr>
          </c:dPt>
          <c:dPt>
            <c:idx val="9"/>
            <c:invertIfNegative val="0"/>
            <c:spPr>
              <a:solidFill>
                <a:srgbClr val="004586"/>
              </a:solidFill>
              <a:ln>
                <a:noFill/>
              </a:ln>
            </c:spPr>
          </c:dPt>
          <c:dLbls>
            <c:numFmt formatCode="General" sourceLinked="0"/>
            <c:dLbl>
              <c:idx val="8"/>
              <c:numFmt formatCode="General" sourceLinked="0"/>
              <c:txPr>
                <a:bodyPr/>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0"/>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40526386"/>
        <c:axId val="34762854"/>
      </c:barChart>
      <c:catAx>
        <c:axId val="40526386"/>
        <c:scaling>
          <c:orientation val="minMax"/>
        </c:scaling>
        <c:delete val="0"/>
        <c:axPos val="b"/>
        <c:title>
          <c:tx>
            <c:rich>
              <a:bodyPr rot="-540000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Title</a:t>
                </a:r>
              </a:p>
            </c:rich>
          </c:tx>
          <c:overlay val="0"/>
          <c:spPr>
            <a:noFill/>
            <a:ln>
              <a:noFill/>
            </a:ln>
          </c:spPr>
        </c:title>
        <c:numFmt formatCode="[$-409]mm/dd/yyyy" sourceLinked="1"/>
        <c:majorTickMark val="out"/>
        <c:minorTickMark val="none"/>
        <c:tickLblPos val="nextTo"/>
        <c:spPr>
          <a:ln>
            <a:solidFill>
              <a:srgbClr val="b3b3b3"/>
            </a:solidFill>
          </a:ln>
        </c:spPr>
        <c:txPr>
          <a:bodyPr/>
          <a:lstStyle/>
          <a:p>
            <a:pPr>
              <a:defRPr b="0" sz="1000" spc="-1" strike="noStrike">
                <a:solidFill>
                  <a:srgbClr val="000000"/>
                </a:solidFill>
                <a:latin typeface="DejaVu Sans"/>
                <a:ea typeface="DejaVu Sans"/>
              </a:defRPr>
            </a:pPr>
          </a:p>
        </c:txPr>
        <c:crossAx val="34762854"/>
        <c:crosses val="autoZero"/>
        <c:auto val="1"/>
        <c:lblAlgn val="ctr"/>
        <c:lblOffset val="100"/>
        <c:noMultiLvlLbl val="0"/>
      </c:catAx>
      <c:valAx>
        <c:axId val="34762854"/>
        <c:scaling>
          <c:orientation val="minMax"/>
        </c:scaling>
        <c:delete val="0"/>
        <c:axPos val="l"/>
        <c:title>
          <c:tx>
            <c:rich>
              <a:bodyPr rot="0"/>
              <a:lstStyle/>
              <a:p>
                <a:pPr>
                  <a:defRPr b="0" sz="900" spc="-1" strike="noStrike">
                    <a:solidFill>
                      <a:srgbClr val="000000"/>
                    </a:solidFill>
                    <a:latin typeface="DejaVu Sans"/>
                    <a:ea typeface="DejaVu Sans"/>
                  </a:defRPr>
                </a:pPr>
                <a:r>
                  <a:rPr b="0" sz="900" spc="-1" strike="noStrike">
                    <a:solidFill>
                      <a:srgbClr val="000000"/>
                    </a:solidFill>
                    <a:latin typeface="DejaVu Sans"/>
                    <a:ea typeface="DejaVu Sans"/>
                  </a:rPr>
                  <a:t>GWP [gCO2e/vkm]</a:t>
                </a:r>
              </a:p>
            </c:rich>
          </c:tx>
          <c:overlay val="0"/>
          <c:spPr>
            <a:noFill/>
            <a:ln>
              <a:noFill/>
            </a:ln>
          </c:spPr>
        </c:title>
        <c:numFmt formatCode="General" sourceLinked="0"/>
        <c:majorTickMark val="out"/>
        <c:minorTickMark val="none"/>
        <c:tickLblPos val="nextTo"/>
        <c:spPr>
          <a:ln>
            <a:solidFill>
              <a:srgbClr val="b3b3b3"/>
            </a:solidFill>
          </a:ln>
        </c:spPr>
        <c:txPr>
          <a:bodyPr/>
          <a:lstStyle/>
          <a:p>
            <a:pPr>
              <a:defRPr b="0" sz="1000" spc="-1" strike="noStrike">
                <a:solidFill>
                  <a:srgbClr val="000000"/>
                </a:solidFill>
                <a:latin typeface="DejaVu Sans"/>
                <a:ea typeface="DejaVu Sans"/>
              </a:defRPr>
            </a:pPr>
          </a:p>
        </c:txPr>
        <c:crossAx val="40526386"/>
        <c:crosses val="autoZero"/>
        <c:crossBetween val="between"/>
      </c:valAx>
      <c:spPr>
        <a:noFill/>
        <a:ln>
          <a:solidFill>
            <a:srgbClr val="000000"/>
          </a:solidFill>
        </a:ln>
      </c:spPr>
    </c:plotArea>
    <c:legend>
      <c:legendPos val="b"/>
      <c:overlay val="0"/>
      <c:spPr>
        <a:noFill/>
        <a:ln>
          <a:noFill/>
        </a:ln>
      </c:spPr>
      <c:txPr>
        <a:bodyPr/>
        <a:lstStyle/>
        <a:p>
          <a:pPr>
            <a:defRPr b="0" sz="1000" spc="-1" strike="noStrike">
              <a:solidFill>
                <a:srgbClr val="000000"/>
              </a:solidFill>
              <a:latin typeface="DejaVu Sans"/>
              <a:ea typeface="DejaVu Sans"/>
            </a:defRPr>
          </a:pPr>
        </a:p>
      </c:txPr>
    </c:legend>
    <c:plotVisOnly val="1"/>
    <c:dispBlanksAs val="gap"/>
  </c:chart>
  <c:spPr>
    <a:noFill/>
    <a:ln>
      <a:noFill/>
    </a:ln>
  </c:spPr>
</c:chartSpace>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9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5"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0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1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2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2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2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2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2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8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8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9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9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0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1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1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1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1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1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1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1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2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2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30440" cy="6839280"/>
          </a:xfrm>
          <a:prstGeom prst="rect">
            <a:avLst/>
          </a:prstGeom>
          <a:solidFill>
            <a:srgbClr val="000000">
              <a:alpha val="10000"/>
            </a:srgbClr>
          </a:solidFill>
          <a:ln>
            <a:noFill/>
          </a:ln>
        </p:spPr>
        <p:style>
          <a:lnRef idx="0"/>
          <a:fillRef idx="0"/>
          <a:effectRef idx="0"/>
          <a:fontRef idx="minor"/>
        </p:style>
      </p:sp>
      <p:sp>
        <p:nvSpPr>
          <p:cNvPr id="1" name="CustomShape 2"/>
          <p:cNvSpPr/>
          <p:nvPr/>
        </p:nvSpPr>
        <p:spPr>
          <a:xfrm>
            <a:off x="11438640" y="6453360"/>
            <a:ext cx="74736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ADD7CCB0-66EA-4EF3-80BC-B3C4DB290144}"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2" name="CustomShape 3"/>
          <p:cNvSpPr/>
          <p:nvPr/>
        </p:nvSpPr>
        <p:spPr>
          <a:xfrm>
            <a:off x="912240" y="1268280"/>
            <a:ext cx="9197280" cy="350640"/>
          </a:xfrm>
          <a:prstGeom prst="rect">
            <a:avLst/>
          </a:prstGeom>
          <a:noFill/>
          <a:ln>
            <a:noFill/>
          </a:ln>
        </p:spPr>
        <p:style>
          <a:lnRef idx="0"/>
          <a:fillRef idx="0"/>
          <a:effectRef idx="0"/>
          <a:fontRef idx="minor"/>
        </p:style>
      </p:sp>
      <p:pic>
        <p:nvPicPr>
          <p:cNvPr id="3" name="Picture 19" descr="Logo_TUC_de_RGB"/>
          <p:cNvPicPr/>
          <p:nvPr/>
        </p:nvPicPr>
        <p:blipFill>
          <a:blip r:embed="rId2"/>
          <a:stretch/>
        </p:blipFill>
        <p:spPr>
          <a:xfrm>
            <a:off x="0" y="0"/>
            <a:ext cx="3041280" cy="551160"/>
          </a:xfrm>
          <a:prstGeom prst="rect">
            <a:avLst/>
          </a:prstGeom>
          <a:ln>
            <a:noFill/>
          </a:ln>
        </p:spPr>
      </p:pic>
      <p:pic>
        <p:nvPicPr>
          <p:cNvPr id="4" name="Grafik 2" descr=""/>
          <p:cNvPicPr/>
          <p:nvPr/>
        </p:nvPicPr>
        <p:blipFill>
          <a:blip r:embed="rId3"/>
          <a:stretch/>
        </p:blipFill>
        <p:spPr>
          <a:xfrm>
            <a:off x="7430400" y="134640"/>
            <a:ext cx="3687120" cy="503280"/>
          </a:xfrm>
          <a:prstGeom prst="rect">
            <a:avLst/>
          </a:prstGeom>
          <a:ln>
            <a:noFill/>
          </a:ln>
        </p:spPr>
      </p:pic>
      <p:sp>
        <p:nvSpPr>
          <p:cNvPr id="5" name="CustomShape 4"/>
          <p:cNvSpPr/>
          <p:nvPr/>
        </p:nvSpPr>
        <p:spPr>
          <a:xfrm>
            <a:off x="912240" y="1268280"/>
            <a:ext cx="9197280" cy="350640"/>
          </a:xfrm>
          <a:prstGeom prst="rect">
            <a:avLst/>
          </a:prstGeom>
          <a:noFill/>
          <a:ln>
            <a:noFill/>
          </a:ln>
        </p:spPr>
        <p:style>
          <a:lnRef idx="0"/>
          <a:fillRef idx="0"/>
          <a:effectRef idx="0"/>
          <a:fontRef idx="minor"/>
        </p:style>
      </p:sp>
      <p:sp>
        <p:nvSpPr>
          <p:cNvPr id="6" name="CustomShape 5"/>
          <p:cNvSpPr/>
          <p:nvPr/>
        </p:nvSpPr>
        <p:spPr>
          <a:xfrm>
            <a:off x="11444760" y="0"/>
            <a:ext cx="730440" cy="6839280"/>
          </a:xfrm>
          <a:prstGeom prst="rect">
            <a:avLst/>
          </a:prstGeom>
          <a:solidFill>
            <a:srgbClr val="000000">
              <a:alpha val="10000"/>
            </a:srgbClr>
          </a:solidFill>
          <a:ln>
            <a:noFill/>
          </a:ln>
        </p:spPr>
        <p:style>
          <a:lnRef idx="0"/>
          <a:fillRef idx="0"/>
          <a:effectRef idx="0"/>
          <a:fontRef idx="minor"/>
        </p:style>
      </p:sp>
      <p:sp>
        <p:nvSpPr>
          <p:cNvPr id="7" name="CustomShape 6"/>
          <p:cNvSpPr/>
          <p:nvPr/>
        </p:nvSpPr>
        <p:spPr>
          <a:xfrm>
            <a:off x="0" y="6642720"/>
            <a:ext cx="1217340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30440" cy="6839280"/>
          </a:xfrm>
          <a:prstGeom prst="rect">
            <a:avLst/>
          </a:prstGeom>
          <a:solidFill>
            <a:srgbClr val="000000">
              <a:alpha val="10000"/>
            </a:srgbClr>
          </a:solidFill>
          <a:ln>
            <a:noFill/>
          </a:ln>
        </p:spPr>
        <p:style>
          <a:lnRef idx="0"/>
          <a:fillRef idx="0"/>
          <a:effectRef idx="0"/>
          <a:fontRef idx="minor"/>
        </p:style>
      </p:sp>
      <p:sp>
        <p:nvSpPr>
          <p:cNvPr id="47" name="CustomShape 2"/>
          <p:cNvSpPr/>
          <p:nvPr/>
        </p:nvSpPr>
        <p:spPr>
          <a:xfrm>
            <a:off x="11438640" y="6453360"/>
            <a:ext cx="74736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0E2BA173-31EB-4D6B-BAB8-9980C453DD59}"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48" name="CustomShape 3"/>
          <p:cNvSpPr/>
          <p:nvPr/>
        </p:nvSpPr>
        <p:spPr>
          <a:xfrm>
            <a:off x="912240" y="1268280"/>
            <a:ext cx="9197280" cy="350640"/>
          </a:xfrm>
          <a:prstGeom prst="rect">
            <a:avLst/>
          </a:prstGeom>
          <a:noFill/>
          <a:ln>
            <a:noFill/>
          </a:ln>
        </p:spPr>
        <p:style>
          <a:lnRef idx="0"/>
          <a:fillRef idx="0"/>
          <a:effectRef idx="0"/>
          <a:fontRef idx="minor"/>
        </p:style>
      </p:sp>
      <p:pic>
        <p:nvPicPr>
          <p:cNvPr id="49" name="Picture 19" descr="Logo_TUC_de_RGB"/>
          <p:cNvPicPr/>
          <p:nvPr/>
        </p:nvPicPr>
        <p:blipFill>
          <a:blip r:embed="rId2"/>
          <a:stretch/>
        </p:blipFill>
        <p:spPr>
          <a:xfrm>
            <a:off x="0" y="0"/>
            <a:ext cx="3041280" cy="551160"/>
          </a:xfrm>
          <a:prstGeom prst="rect">
            <a:avLst/>
          </a:prstGeom>
          <a:ln>
            <a:noFill/>
          </a:ln>
        </p:spPr>
      </p:pic>
      <p:pic>
        <p:nvPicPr>
          <p:cNvPr id="50" name="Grafik 2" descr=""/>
          <p:cNvPicPr/>
          <p:nvPr/>
        </p:nvPicPr>
        <p:blipFill>
          <a:blip r:embed="rId3"/>
          <a:stretch/>
        </p:blipFill>
        <p:spPr>
          <a:xfrm>
            <a:off x="7430400" y="134640"/>
            <a:ext cx="3687120" cy="503280"/>
          </a:xfrm>
          <a:prstGeom prst="rect">
            <a:avLst/>
          </a:prstGeom>
          <a:ln>
            <a:noFill/>
          </a:ln>
        </p:spPr>
      </p:pic>
      <p:sp>
        <p:nvSpPr>
          <p:cNvPr id="51" name="CustomShape 4"/>
          <p:cNvSpPr/>
          <p:nvPr/>
        </p:nvSpPr>
        <p:spPr>
          <a:xfrm>
            <a:off x="11444760" y="0"/>
            <a:ext cx="730440" cy="6839280"/>
          </a:xfrm>
          <a:prstGeom prst="rect">
            <a:avLst/>
          </a:prstGeom>
          <a:solidFill>
            <a:srgbClr val="000000">
              <a:alpha val="10000"/>
            </a:srgbClr>
          </a:solidFill>
          <a:ln>
            <a:noFill/>
          </a:ln>
        </p:spPr>
        <p:style>
          <a:lnRef idx="0"/>
          <a:fillRef idx="0"/>
          <a:effectRef idx="0"/>
          <a:fontRef idx="minor"/>
        </p:style>
      </p:sp>
      <p:sp>
        <p:nvSpPr>
          <p:cNvPr id="52" name="CustomShape 5"/>
          <p:cNvSpPr/>
          <p:nvPr/>
        </p:nvSpPr>
        <p:spPr>
          <a:xfrm>
            <a:off x="11438640" y="6453360"/>
            <a:ext cx="747360" cy="36396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E94E9681-75BE-4073-BF7A-A46D822AE63A}" type="slidenum">
              <a:rPr b="0" lang="en-US" sz="1800" spc="-1" strike="noStrike">
                <a:solidFill>
                  <a:srgbClr val="808080"/>
                </a:solidFill>
                <a:latin typeface="Arial"/>
                <a:ea typeface="DejaVu Sans"/>
              </a:rPr>
              <a:t>&lt;number&gt;</a:t>
            </a:fld>
            <a:endParaRPr b="0" lang="en-US" sz="1800" spc="-1" strike="noStrike">
              <a:latin typeface="Arial"/>
            </a:endParaRPr>
          </a:p>
        </p:txBody>
      </p:sp>
      <p:sp>
        <p:nvSpPr>
          <p:cNvPr id="53" name="CustomShape 6"/>
          <p:cNvSpPr/>
          <p:nvPr/>
        </p:nvSpPr>
        <p:spPr>
          <a:xfrm>
            <a:off x="0" y="6642720"/>
            <a:ext cx="1217340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latin typeface="Arial"/>
            </a:endParaRPr>
          </a:p>
        </p:txBody>
      </p:sp>
      <p:sp>
        <p:nvSpPr>
          <p:cNvPr id="5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a:t>
            </a:r>
            <a:r>
              <a:rPr b="0" lang="en-US" sz="4400" spc="-1" strike="noStrike">
                <a:latin typeface="Arial"/>
              </a:rPr>
              <a:t>ic</a:t>
            </a:r>
            <a:r>
              <a:rPr b="0" lang="en-US" sz="4400" spc="-1" strike="noStrike">
                <a:latin typeface="Arial"/>
              </a:rPr>
              <a:t>k </a:t>
            </a:r>
            <a:r>
              <a:rPr b="0" lang="en-US" sz="4400" spc="-1" strike="noStrike">
                <a:latin typeface="Arial"/>
              </a:rPr>
              <a:t>to </a:t>
            </a:r>
            <a:r>
              <a:rPr b="0" lang="en-US" sz="4400" spc="-1" strike="noStrike">
                <a:latin typeface="Arial"/>
              </a:rPr>
              <a:t>e</a:t>
            </a:r>
            <a:r>
              <a:rPr b="0" lang="en-US" sz="4400" spc="-1" strike="noStrike">
                <a:latin typeface="Arial"/>
              </a:rPr>
              <a:t>dit </a:t>
            </a:r>
            <a:r>
              <a:rPr b="0" lang="en-US" sz="4400" spc="-1" strike="noStrike">
                <a:latin typeface="Arial"/>
              </a:rPr>
              <a:t>th</a:t>
            </a:r>
            <a:r>
              <a:rPr b="0" lang="en-US" sz="4400" spc="-1" strike="noStrike">
                <a:latin typeface="Arial"/>
              </a:rPr>
              <a:t>e </a:t>
            </a:r>
            <a:r>
              <a:rPr b="0" lang="en-US" sz="4400" spc="-1" strike="noStrike">
                <a:latin typeface="Arial"/>
              </a:rPr>
              <a:t>titl</a:t>
            </a:r>
            <a:r>
              <a:rPr b="0" lang="en-US" sz="4400" spc="-1" strike="noStrike">
                <a:latin typeface="Arial"/>
              </a:rPr>
              <a:t>e </a:t>
            </a:r>
            <a:r>
              <a:rPr b="0" lang="en-US" sz="4400" spc="-1" strike="noStrike">
                <a:latin typeface="Arial"/>
              </a:rPr>
              <a:t>te</a:t>
            </a:r>
            <a:r>
              <a:rPr b="0" lang="en-US" sz="4400" spc="-1" strike="noStrike">
                <a:latin typeface="Arial"/>
              </a:rPr>
              <a:t>xt </a:t>
            </a:r>
            <a:r>
              <a:rPr b="0" lang="en-US" sz="4400" spc="-1" strike="noStrike">
                <a:latin typeface="Arial"/>
              </a:rPr>
              <a:t>fo</a:t>
            </a:r>
            <a:r>
              <a:rPr b="0" lang="en-US" sz="4400" spc="-1" strike="noStrike">
                <a:latin typeface="Arial"/>
              </a:rPr>
              <a:t>r</a:t>
            </a:r>
            <a:r>
              <a:rPr b="0" lang="en-US" sz="4400" spc="-1" strike="noStrike">
                <a:latin typeface="Arial"/>
              </a:rPr>
              <a:t>m</a:t>
            </a:r>
            <a:r>
              <a:rPr b="0" lang="en-US" sz="4400" spc="-1" strike="noStrike">
                <a:latin typeface="Arial"/>
              </a:rPr>
              <a:t>at</a:t>
            </a:r>
            <a:endParaRPr b="0" lang="en-US" sz="4400" spc="-1" strike="noStrike">
              <a:latin typeface="Arial"/>
            </a:endParaRPr>
          </a:p>
        </p:txBody>
      </p:sp>
      <p:sp>
        <p:nvSpPr>
          <p:cNvPr id="5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a:t>
            </a:r>
            <a:r>
              <a:rPr b="0" lang="en-US" sz="4400" spc="-1" strike="noStrike">
                <a:latin typeface="Arial"/>
              </a:rPr>
              <a:t>ic</a:t>
            </a:r>
            <a:r>
              <a:rPr b="0" lang="en-US" sz="4400" spc="-1" strike="noStrike">
                <a:latin typeface="Arial"/>
              </a:rPr>
              <a:t>k </a:t>
            </a:r>
            <a:r>
              <a:rPr b="0" lang="en-US" sz="4400" spc="-1" strike="noStrike">
                <a:latin typeface="Arial"/>
              </a:rPr>
              <a:t>to </a:t>
            </a:r>
            <a:r>
              <a:rPr b="0" lang="en-US" sz="4400" spc="-1" strike="noStrike">
                <a:latin typeface="Arial"/>
              </a:rPr>
              <a:t>e</a:t>
            </a:r>
            <a:r>
              <a:rPr b="0" lang="en-US" sz="4400" spc="-1" strike="noStrike">
                <a:latin typeface="Arial"/>
              </a:rPr>
              <a:t>dit </a:t>
            </a:r>
            <a:r>
              <a:rPr b="0" lang="en-US" sz="4400" spc="-1" strike="noStrike">
                <a:latin typeface="Arial"/>
              </a:rPr>
              <a:t>th</a:t>
            </a:r>
            <a:r>
              <a:rPr b="0" lang="en-US" sz="4400" spc="-1" strike="noStrike">
                <a:latin typeface="Arial"/>
              </a:rPr>
              <a:t>e </a:t>
            </a:r>
            <a:r>
              <a:rPr b="0" lang="en-US" sz="4400" spc="-1" strike="noStrike">
                <a:latin typeface="Arial"/>
              </a:rPr>
              <a:t>titl</a:t>
            </a:r>
            <a:r>
              <a:rPr b="0" lang="en-US" sz="4400" spc="-1" strike="noStrike">
                <a:latin typeface="Arial"/>
              </a:rPr>
              <a:t>e </a:t>
            </a:r>
            <a:r>
              <a:rPr b="0" lang="en-US" sz="4400" spc="-1" strike="noStrike">
                <a:latin typeface="Arial"/>
              </a:rPr>
              <a:t>te</a:t>
            </a:r>
            <a:r>
              <a:rPr b="0" lang="en-US" sz="4400" spc="-1" strike="noStrike">
                <a:latin typeface="Arial"/>
              </a:rPr>
              <a:t>xt </a:t>
            </a:r>
            <a:r>
              <a:rPr b="0" lang="en-US" sz="4400" spc="-1" strike="noStrike">
                <a:latin typeface="Arial"/>
              </a:rPr>
              <a:t>fo</a:t>
            </a:r>
            <a:r>
              <a:rPr b="0" lang="en-US" sz="4400" spc="-1" strike="noStrike">
                <a:latin typeface="Arial"/>
              </a:rPr>
              <a:t>r</a:t>
            </a:r>
            <a:r>
              <a:rPr b="0" lang="en-US" sz="4400" spc="-1" strike="noStrike">
                <a:latin typeface="Arial"/>
              </a:rPr>
              <a:t>m</a:t>
            </a:r>
            <a:r>
              <a:rPr b="0" lang="en-US" sz="4400" spc="-1" strike="noStrike">
                <a:latin typeface="Arial"/>
              </a:rPr>
              <a:t>at</a:t>
            </a:r>
            <a:endParaRPr b="0" lang="en-US" sz="4400" spc="-1" strike="noStrike">
              <a:latin typeface="Arial"/>
            </a:endParaRPr>
          </a:p>
        </p:txBody>
      </p:sp>
      <p:sp>
        <p:nvSpPr>
          <p:cNvPr id="93"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0" name="CustomShape 1"/>
          <p:cNvSpPr/>
          <p:nvPr/>
        </p:nvSpPr>
        <p:spPr>
          <a:xfrm>
            <a:off x="11444760" y="0"/>
            <a:ext cx="737280" cy="6846120"/>
          </a:xfrm>
          <a:prstGeom prst="rect">
            <a:avLst/>
          </a:prstGeom>
          <a:solidFill>
            <a:srgbClr val="000000">
              <a:alpha val="10000"/>
            </a:srgbClr>
          </a:solidFill>
          <a:ln>
            <a:noFill/>
          </a:ln>
        </p:spPr>
        <p:style>
          <a:lnRef idx="0"/>
          <a:fillRef idx="0"/>
          <a:effectRef idx="0"/>
          <a:fontRef idx="minor"/>
        </p:style>
      </p:sp>
      <p:sp>
        <p:nvSpPr>
          <p:cNvPr id="131" name="CustomShape 2"/>
          <p:cNvSpPr/>
          <p:nvPr/>
        </p:nvSpPr>
        <p:spPr>
          <a:xfrm>
            <a:off x="11438640" y="6453360"/>
            <a:ext cx="75420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812E499-3991-46F9-A0B4-DABED7AD848A}"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32" name="CustomShape 3"/>
          <p:cNvSpPr/>
          <p:nvPr/>
        </p:nvSpPr>
        <p:spPr>
          <a:xfrm>
            <a:off x="912240" y="1268280"/>
            <a:ext cx="9204120" cy="357480"/>
          </a:xfrm>
          <a:prstGeom prst="rect">
            <a:avLst/>
          </a:prstGeom>
          <a:noFill/>
          <a:ln>
            <a:noFill/>
          </a:ln>
        </p:spPr>
        <p:style>
          <a:lnRef idx="0"/>
          <a:fillRef idx="0"/>
          <a:effectRef idx="0"/>
          <a:fontRef idx="minor"/>
        </p:style>
      </p:sp>
      <p:pic>
        <p:nvPicPr>
          <p:cNvPr id="133" name="Picture 19" descr="Logo_TUC_de_RGB"/>
          <p:cNvPicPr/>
          <p:nvPr/>
        </p:nvPicPr>
        <p:blipFill>
          <a:blip r:embed="rId2"/>
          <a:stretch/>
        </p:blipFill>
        <p:spPr>
          <a:xfrm>
            <a:off x="0" y="0"/>
            <a:ext cx="3048120" cy="558000"/>
          </a:xfrm>
          <a:prstGeom prst="rect">
            <a:avLst/>
          </a:prstGeom>
          <a:ln>
            <a:noFill/>
          </a:ln>
        </p:spPr>
      </p:pic>
      <p:pic>
        <p:nvPicPr>
          <p:cNvPr id="134" name="Grafik 2" descr=""/>
          <p:cNvPicPr/>
          <p:nvPr/>
        </p:nvPicPr>
        <p:blipFill>
          <a:blip r:embed="rId3"/>
          <a:stretch/>
        </p:blipFill>
        <p:spPr>
          <a:xfrm>
            <a:off x="7430400" y="134640"/>
            <a:ext cx="3693960" cy="510120"/>
          </a:xfrm>
          <a:prstGeom prst="rect">
            <a:avLst/>
          </a:prstGeom>
          <a:ln>
            <a:noFill/>
          </a:ln>
        </p:spPr>
      </p:pic>
      <p:sp>
        <p:nvSpPr>
          <p:cNvPr id="135" name="CustomShape 4"/>
          <p:cNvSpPr/>
          <p:nvPr/>
        </p:nvSpPr>
        <p:spPr>
          <a:xfrm>
            <a:off x="11444760" y="0"/>
            <a:ext cx="737280" cy="6846120"/>
          </a:xfrm>
          <a:prstGeom prst="rect">
            <a:avLst/>
          </a:prstGeom>
          <a:solidFill>
            <a:srgbClr val="000000">
              <a:alpha val="10000"/>
            </a:srgbClr>
          </a:solidFill>
          <a:ln>
            <a:noFill/>
          </a:ln>
        </p:spPr>
        <p:style>
          <a:lnRef idx="0"/>
          <a:fillRef idx="0"/>
          <a:effectRef idx="0"/>
          <a:fontRef idx="minor"/>
        </p:style>
      </p:sp>
      <p:sp>
        <p:nvSpPr>
          <p:cNvPr id="136" name="CustomShape 5"/>
          <p:cNvSpPr/>
          <p:nvPr/>
        </p:nvSpPr>
        <p:spPr>
          <a:xfrm>
            <a:off x="11438640" y="6453360"/>
            <a:ext cx="75420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9550F343-0A6A-4A09-BDC7-4696FE16B537}"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37" name="CustomShape 6"/>
          <p:cNvSpPr/>
          <p:nvPr/>
        </p:nvSpPr>
        <p:spPr>
          <a:xfrm>
            <a:off x="0" y="6642720"/>
            <a:ext cx="121791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38"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a:t>
            </a:r>
            <a:r>
              <a:rPr b="0" lang="en-US" sz="4400" spc="-1" strike="noStrike">
                <a:latin typeface="Arial"/>
              </a:rPr>
              <a:t>ic</a:t>
            </a:r>
            <a:r>
              <a:rPr b="0" lang="en-US" sz="4400" spc="-1" strike="noStrike">
                <a:latin typeface="Arial"/>
              </a:rPr>
              <a:t>k </a:t>
            </a:r>
            <a:r>
              <a:rPr b="0" lang="en-US" sz="4400" spc="-1" strike="noStrike">
                <a:latin typeface="Arial"/>
              </a:rPr>
              <a:t>to </a:t>
            </a:r>
            <a:r>
              <a:rPr b="0" lang="en-US" sz="4400" spc="-1" strike="noStrike">
                <a:latin typeface="Arial"/>
              </a:rPr>
              <a:t>e</a:t>
            </a:r>
            <a:r>
              <a:rPr b="0" lang="en-US" sz="4400" spc="-1" strike="noStrike">
                <a:latin typeface="Arial"/>
              </a:rPr>
              <a:t>dit </a:t>
            </a:r>
            <a:r>
              <a:rPr b="0" lang="en-US" sz="4400" spc="-1" strike="noStrike">
                <a:latin typeface="Arial"/>
              </a:rPr>
              <a:t>th</a:t>
            </a:r>
            <a:r>
              <a:rPr b="0" lang="en-US" sz="4400" spc="-1" strike="noStrike">
                <a:latin typeface="Arial"/>
              </a:rPr>
              <a:t>e </a:t>
            </a:r>
            <a:r>
              <a:rPr b="0" lang="en-US" sz="4400" spc="-1" strike="noStrike">
                <a:latin typeface="Arial"/>
              </a:rPr>
              <a:t>titl</a:t>
            </a:r>
            <a:r>
              <a:rPr b="0" lang="en-US" sz="4400" spc="-1" strike="noStrike">
                <a:latin typeface="Arial"/>
              </a:rPr>
              <a:t>e </a:t>
            </a:r>
            <a:r>
              <a:rPr b="0" lang="en-US" sz="4400" spc="-1" strike="noStrike">
                <a:latin typeface="Arial"/>
              </a:rPr>
              <a:t>te</a:t>
            </a:r>
            <a:r>
              <a:rPr b="0" lang="en-US" sz="4400" spc="-1" strike="noStrike">
                <a:latin typeface="Arial"/>
              </a:rPr>
              <a:t>xt </a:t>
            </a:r>
            <a:r>
              <a:rPr b="0" lang="en-US" sz="4400" spc="-1" strike="noStrike">
                <a:latin typeface="Arial"/>
              </a:rPr>
              <a:t>fo</a:t>
            </a:r>
            <a:r>
              <a:rPr b="0" lang="en-US" sz="4400" spc="-1" strike="noStrike">
                <a:latin typeface="Arial"/>
              </a:rPr>
              <a:t>r</a:t>
            </a:r>
            <a:r>
              <a:rPr b="0" lang="en-US" sz="4400" spc="-1" strike="noStrike">
                <a:latin typeface="Arial"/>
              </a:rPr>
              <a:t>m</a:t>
            </a:r>
            <a:r>
              <a:rPr b="0" lang="en-US" sz="4400" spc="-1" strike="noStrike">
                <a:latin typeface="Arial"/>
              </a:rPr>
              <a:t>at</a:t>
            </a:r>
            <a:endParaRPr b="0" lang="en-US" sz="4400" spc="-1" strike="noStrike">
              <a:latin typeface="Arial"/>
            </a:endParaRPr>
          </a:p>
        </p:txBody>
      </p:sp>
      <p:sp>
        <p:nvSpPr>
          <p:cNvPr id="139"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6" name="CustomShape 1"/>
          <p:cNvSpPr/>
          <p:nvPr/>
        </p:nvSpPr>
        <p:spPr>
          <a:xfrm>
            <a:off x="11444760" y="0"/>
            <a:ext cx="737280" cy="6846120"/>
          </a:xfrm>
          <a:prstGeom prst="rect">
            <a:avLst/>
          </a:prstGeom>
          <a:solidFill>
            <a:srgbClr val="000000">
              <a:alpha val="10000"/>
            </a:srgbClr>
          </a:solidFill>
          <a:ln>
            <a:noFill/>
          </a:ln>
        </p:spPr>
        <p:style>
          <a:lnRef idx="0"/>
          <a:fillRef idx="0"/>
          <a:effectRef idx="0"/>
          <a:fontRef idx="minor"/>
        </p:style>
      </p:sp>
      <p:sp>
        <p:nvSpPr>
          <p:cNvPr id="177" name="CustomShape 2"/>
          <p:cNvSpPr/>
          <p:nvPr/>
        </p:nvSpPr>
        <p:spPr>
          <a:xfrm>
            <a:off x="11438640" y="6453360"/>
            <a:ext cx="75420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5A9FEB16-AFE7-478B-9ED4-ABBF8D6679DE}"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78" name="CustomShape 3"/>
          <p:cNvSpPr/>
          <p:nvPr/>
        </p:nvSpPr>
        <p:spPr>
          <a:xfrm>
            <a:off x="912240" y="1268280"/>
            <a:ext cx="9204120" cy="357480"/>
          </a:xfrm>
          <a:prstGeom prst="rect">
            <a:avLst/>
          </a:prstGeom>
          <a:noFill/>
          <a:ln>
            <a:noFill/>
          </a:ln>
        </p:spPr>
        <p:style>
          <a:lnRef idx="0"/>
          <a:fillRef idx="0"/>
          <a:effectRef idx="0"/>
          <a:fontRef idx="minor"/>
        </p:style>
      </p:sp>
      <p:pic>
        <p:nvPicPr>
          <p:cNvPr id="179" name="Picture 19" descr="Logo_TUC_de_RGB"/>
          <p:cNvPicPr/>
          <p:nvPr/>
        </p:nvPicPr>
        <p:blipFill>
          <a:blip r:embed="rId2"/>
          <a:stretch/>
        </p:blipFill>
        <p:spPr>
          <a:xfrm>
            <a:off x="0" y="0"/>
            <a:ext cx="3048120" cy="558000"/>
          </a:xfrm>
          <a:prstGeom prst="rect">
            <a:avLst/>
          </a:prstGeom>
          <a:ln>
            <a:noFill/>
          </a:ln>
        </p:spPr>
      </p:pic>
      <p:pic>
        <p:nvPicPr>
          <p:cNvPr id="180" name="Grafik 2" descr=""/>
          <p:cNvPicPr/>
          <p:nvPr/>
        </p:nvPicPr>
        <p:blipFill>
          <a:blip r:embed="rId3"/>
          <a:stretch/>
        </p:blipFill>
        <p:spPr>
          <a:xfrm>
            <a:off x="7430400" y="134640"/>
            <a:ext cx="3693960" cy="510120"/>
          </a:xfrm>
          <a:prstGeom prst="rect">
            <a:avLst/>
          </a:prstGeom>
          <a:ln>
            <a:noFill/>
          </a:ln>
        </p:spPr>
      </p:pic>
      <p:sp>
        <p:nvSpPr>
          <p:cNvPr id="181" name="CustomShape 4"/>
          <p:cNvSpPr/>
          <p:nvPr/>
        </p:nvSpPr>
        <p:spPr>
          <a:xfrm>
            <a:off x="11444760" y="0"/>
            <a:ext cx="737280" cy="6846120"/>
          </a:xfrm>
          <a:prstGeom prst="rect">
            <a:avLst/>
          </a:prstGeom>
          <a:solidFill>
            <a:srgbClr val="000000">
              <a:alpha val="10000"/>
            </a:srgbClr>
          </a:solidFill>
          <a:ln>
            <a:noFill/>
          </a:ln>
        </p:spPr>
        <p:style>
          <a:lnRef idx="0"/>
          <a:fillRef idx="0"/>
          <a:effectRef idx="0"/>
          <a:fontRef idx="minor"/>
        </p:style>
      </p:sp>
      <p:sp>
        <p:nvSpPr>
          <p:cNvPr id="182" name="CustomShape 5"/>
          <p:cNvSpPr/>
          <p:nvPr/>
        </p:nvSpPr>
        <p:spPr>
          <a:xfrm>
            <a:off x="11438640" y="6453360"/>
            <a:ext cx="75420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fld id="{64375CE7-3BD2-4FD4-9977-D9EA7708BEAD}" type="slidenum">
              <a:rPr b="0" lang="de-DE" sz="1800" spc="-1" strike="noStrike">
                <a:solidFill>
                  <a:srgbClr val="808080"/>
                </a:solidFill>
                <a:latin typeface="Arial Unicode MS"/>
                <a:ea typeface="DejaVu Sans"/>
              </a:rPr>
              <a:t>&lt;number&gt;</a:t>
            </a:fld>
            <a:endParaRPr b="0" lang="en-US" sz="1800" spc="-1" strike="noStrike">
              <a:latin typeface="Arial"/>
            </a:endParaRPr>
          </a:p>
        </p:txBody>
      </p:sp>
      <p:sp>
        <p:nvSpPr>
          <p:cNvPr id="183" name="CustomShape 6"/>
          <p:cNvSpPr/>
          <p:nvPr/>
        </p:nvSpPr>
        <p:spPr>
          <a:xfrm>
            <a:off x="0" y="6642720"/>
            <a:ext cx="12179160" cy="211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latin typeface="Arial"/>
            </a:endParaRPr>
          </a:p>
        </p:txBody>
      </p:sp>
      <p:sp>
        <p:nvSpPr>
          <p:cNvPr id="184" name="PlaceHolder 7"/>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a:t>
            </a:r>
            <a:r>
              <a:rPr b="0" lang="en-US" sz="4400" spc="-1" strike="noStrike">
                <a:latin typeface="Arial"/>
              </a:rPr>
              <a:t>ic</a:t>
            </a:r>
            <a:r>
              <a:rPr b="0" lang="en-US" sz="4400" spc="-1" strike="noStrike">
                <a:latin typeface="Arial"/>
              </a:rPr>
              <a:t>k </a:t>
            </a:r>
            <a:r>
              <a:rPr b="0" lang="en-US" sz="4400" spc="-1" strike="noStrike">
                <a:latin typeface="Arial"/>
              </a:rPr>
              <a:t>to </a:t>
            </a:r>
            <a:r>
              <a:rPr b="0" lang="en-US" sz="4400" spc="-1" strike="noStrike">
                <a:latin typeface="Arial"/>
              </a:rPr>
              <a:t>e</a:t>
            </a:r>
            <a:r>
              <a:rPr b="0" lang="en-US" sz="4400" spc="-1" strike="noStrike">
                <a:latin typeface="Arial"/>
              </a:rPr>
              <a:t>dit </a:t>
            </a:r>
            <a:r>
              <a:rPr b="0" lang="en-US" sz="4400" spc="-1" strike="noStrike">
                <a:latin typeface="Arial"/>
              </a:rPr>
              <a:t>th</a:t>
            </a:r>
            <a:r>
              <a:rPr b="0" lang="en-US" sz="4400" spc="-1" strike="noStrike">
                <a:latin typeface="Arial"/>
              </a:rPr>
              <a:t>e </a:t>
            </a:r>
            <a:r>
              <a:rPr b="0" lang="en-US" sz="4400" spc="-1" strike="noStrike">
                <a:latin typeface="Arial"/>
              </a:rPr>
              <a:t>titl</a:t>
            </a:r>
            <a:r>
              <a:rPr b="0" lang="en-US" sz="4400" spc="-1" strike="noStrike">
                <a:latin typeface="Arial"/>
              </a:rPr>
              <a:t>e </a:t>
            </a:r>
            <a:r>
              <a:rPr b="0" lang="en-US" sz="4400" spc="-1" strike="noStrike">
                <a:latin typeface="Arial"/>
              </a:rPr>
              <a:t>te</a:t>
            </a:r>
            <a:r>
              <a:rPr b="0" lang="en-US" sz="4400" spc="-1" strike="noStrike">
                <a:latin typeface="Arial"/>
              </a:rPr>
              <a:t>xt </a:t>
            </a:r>
            <a:r>
              <a:rPr b="0" lang="en-US" sz="4400" spc="-1" strike="noStrike">
                <a:latin typeface="Arial"/>
              </a:rPr>
              <a:t>fo</a:t>
            </a:r>
            <a:r>
              <a:rPr b="0" lang="en-US" sz="4400" spc="-1" strike="noStrike">
                <a:latin typeface="Arial"/>
              </a:rPr>
              <a:t>r</a:t>
            </a:r>
            <a:r>
              <a:rPr b="0" lang="en-US" sz="4400" spc="-1" strike="noStrike">
                <a:latin typeface="Arial"/>
              </a:rPr>
              <a:t>m</a:t>
            </a:r>
            <a:r>
              <a:rPr b="0" lang="en-US" sz="4400" spc="-1" strike="noStrike">
                <a:latin typeface="Arial"/>
              </a:rPr>
              <a:t>at</a:t>
            </a:r>
            <a:endParaRPr b="0" lang="en-US" sz="4400" spc="-1" strike="noStrike">
              <a:latin typeface="Arial"/>
            </a:endParaRPr>
          </a:p>
        </p:txBody>
      </p:sp>
      <p:sp>
        <p:nvSpPr>
          <p:cNvPr id="185"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hyperlink" Target="https://www.iso.org/standard/37456.html" TargetMode="External"/><Relationship Id="rId4"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hyperlink" Target="https://ec.europa.eu/clima/system/files/2020-09/2020_study_main_report_en.pdf" TargetMode="External"/><Relationship Id="rId4" Type="http://schemas.openxmlformats.org/officeDocument/2006/relationships/hyperlink" Target="https://www.iso.org/standard/37456.html" TargetMode="External"/><Relationship Id="rId5"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25.png"/><Relationship Id="rId4"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4.xml"/><Relationship Id="rId3"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26.png"/><Relationship Id="rId4"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27.png"/><Relationship Id="rId3"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8.xml.rels><?xml version="1.0" encoding="UTF-8"?>
<Relationships xmlns="http://schemas.openxmlformats.org/package/2006/relationships"><Relationship Id="rId1" Type="http://schemas.openxmlformats.org/officeDocument/2006/relationships/hyperlink" Target="https://www.openlca.org/download/" TargetMode="External"/><Relationship Id="rId2" Type="http://schemas.openxmlformats.org/officeDocument/2006/relationships/hyperlink" Target="https://nexus.openlca.org/databases" TargetMode="External"/><Relationship Id="rId3" Type="http://schemas.openxmlformats.org/officeDocument/2006/relationships/hyperlink" Target="https://www.youtube.com/watch?v=kEosW6PceVg" TargetMode="External"/><Relationship Id="rId4" Type="http://schemas.openxmlformats.org/officeDocument/2006/relationships/hyperlink" Target="https://github.com/ETCE-LAB/teaching-material/tree/master/The-Limits-to-Growth" TargetMode="External"/><Relationship Id="rId5" Type="http://schemas.openxmlformats.org/officeDocument/2006/relationships/hyperlink" Target="https://github.com/ETCE-LAB/teaching-material/blob/master/The-Limits-to-Growth/Exercises/E04-LCA-of-My-Favourite-Food.pdf" TargetMode="External"/><Relationship Id="rId6" Type="http://schemas.openxmlformats.org/officeDocument/2006/relationships/slideLayout" Target="../slideLayouts/slideLayout1.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527400" y="1412640"/>
            <a:ext cx="10350360" cy="1136880"/>
          </a:xfrm>
          <a:prstGeom prst="rect">
            <a:avLst/>
          </a:prstGeom>
          <a:noFill/>
          <a:ln>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US" sz="3200" spc="-1" strike="noStrike">
              <a:latin typeface="Arial"/>
            </a:endParaRPr>
          </a:p>
        </p:txBody>
      </p:sp>
      <p:sp>
        <p:nvSpPr>
          <p:cNvPr id="223" name="CustomShape 2"/>
          <p:cNvSpPr/>
          <p:nvPr/>
        </p:nvSpPr>
        <p:spPr>
          <a:xfrm>
            <a:off x="527400" y="2852640"/>
            <a:ext cx="10350360" cy="235764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5: Lifecycle Assessment (LCA)</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241"/>
              </a:spcBef>
              <a:tabLst>
                <a:tab algn="l" pos="0"/>
              </a:tabLst>
            </a:pPr>
            <a:endParaRPr b="0" lang="en-US" sz="24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latin typeface="Arial"/>
            </a:endParaRPr>
          </a:p>
        </p:txBody>
      </p:sp>
      <p:sp>
        <p:nvSpPr>
          <p:cNvPr id="247"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248" name="CustomShape 3"/>
          <p:cNvSpPr/>
          <p:nvPr/>
        </p:nvSpPr>
        <p:spPr>
          <a:xfrm>
            <a:off x="865800" y="2859480"/>
            <a:ext cx="9919800" cy="147888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oAutofit/>
          </a:bodyPr>
          <a:p>
            <a:pPr>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US" sz="1800" spc="-1" strike="noStrike">
              <a:latin typeface="Arial"/>
            </a:endParaRPr>
          </a:p>
        </p:txBody>
      </p:sp>
      <p:sp>
        <p:nvSpPr>
          <p:cNvPr id="249" name="CustomShape 4"/>
          <p:cNvSpPr/>
          <p:nvPr/>
        </p:nvSpPr>
        <p:spPr>
          <a:xfrm>
            <a:off x="274320" y="636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Assessment (LCA)</a:t>
            </a:r>
            <a:endParaRPr b="0" lang="en-US" sz="2400" spc="-1" strike="noStrike">
              <a:latin typeface="Arial"/>
            </a:endParaRPr>
          </a:p>
        </p:txBody>
      </p:sp>
      <p:sp>
        <p:nvSpPr>
          <p:cNvPr id="251" name="CustomShape 2"/>
          <p:cNvSpPr/>
          <p:nvPr/>
        </p:nvSpPr>
        <p:spPr>
          <a:xfrm>
            <a:off x="335520" y="1268280"/>
            <a:ext cx="107398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latin typeface="Arial"/>
            </a:endParaRPr>
          </a:p>
        </p:txBody>
      </p:sp>
      <p:sp>
        <p:nvSpPr>
          <p:cNvPr id="252" name="CustomShape 3"/>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ISO 14040 &amp; ISO 14044</a:t>
            </a:r>
            <a:endParaRPr b="0" lang="en-US" sz="2200" spc="-1" strike="noStrike">
              <a:latin typeface="Arial"/>
            </a:endParaRPr>
          </a:p>
        </p:txBody>
      </p:sp>
      <p:sp>
        <p:nvSpPr>
          <p:cNvPr id="253" name="CustomShape 4"/>
          <p:cNvSpPr/>
          <p:nvPr/>
        </p:nvSpPr>
        <p:spPr>
          <a:xfrm>
            <a:off x="274320" y="6219360"/>
            <a:ext cx="106956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US" sz="900" spc="-1" strike="noStrike">
              <a:latin typeface="Arial"/>
            </a:endParaRPr>
          </a:p>
        </p:txBody>
      </p:sp>
      <p:sp>
        <p:nvSpPr>
          <p:cNvPr id="254" name="CustomShape 5"/>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Running Case Study</a:t>
            </a:r>
            <a:endParaRPr b="0" lang="en-US" sz="2400" spc="-1" strike="noStrike">
              <a:latin typeface="Arial"/>
            </a:endParaRPr>
          </a:p>
        </p:txBody>
      </p:sp>
      <p:sp>
        <p:nvSpPr>
          <p:cNvPr id="256" name="CustomShape 2"/>
          <p:cNvSpPr/>
          <p:nvPr/>
        </p:nvSpPr>
        <p:spPr>
          <a:xfrm>
            <a:off x="335520" y="1268280"/>
            <a:ext cx="53744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US" sz="1800" spc="-1" strike="noStrike">
              <a:latin typeface="Arial"/>
            </a:endParaRPr>
          </a:p>
          <a:p>
            <a:pPr>
              <a:lnSpc>
                <a:spcPct val="100000"/>
              </a:lnSpc>
              <a:spcBef>
                <a:spcPts val="360"/>
              </a:spcBef>
            </a:pP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US" sz="1800" spc="-1" strike="noStrike">
              <a:latin typeface="Arial"/>
            </a:endParaRPr>
          </a:p>
          <a:p>
            <a:pP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endParaRPr b="0" lang="en-US" sz="1800" spc="-1" strike="noStrike">
              <a:latin typeface="Arial"/>
            </a:endParaRPr>
          </a:p>
          <a:p>
            <a:pPr marL="360" algn="ctr">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latin typeface="Arial"/>
            </a:endParaRPr>
          </a:p>
        </p:txBody>
      </p:sp>
      <p:sp>
        <p:nvSpPr>
          <p:cNvPr id="257" name="CustomShape 3"/>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2020 EU Commission Report </a:t>
            </a:r>
            <a:endParaRPr b="0" lang="en-US" sz="2200" spc="-1" strike="noStrike">
              <a:latin typeface="Arial"/>
            </a:endParaRPr>
          </a:p>
        </p:txBody>
      </p:sp>
      <p:sp>
        <p:nvSpPr>
          <p:cNvPr id="258" name="CustomShape 4"/>
          <p:cNvSpPr/>
          <p:nvPr/>
        </p:nvSpPr>
        <p:spPr>
          <a:xfrm>
            <a:off x="274320" y="6255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pic>
        <p:nvPicPr>
          <p:cNvPr id="259" name="" descr=""/>
          <p:cNvPicPr/>
          <p:nvPr/>
        </p:nvPicPr>
        <p:blipFill>
          <a:blip r:embed="rId2"/>
          <a:stretch/>
        </p:blipFill>
        <p:spPr>
          <a:xfrm>
            <a:off x="5378400" y="1312200"/>
            <a:ext cx="6003360" cy="479952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Four main phases of LCA</a:t>
            </a:r>
            <a:endParaRPr b="0" lang="en-US" sz="2400" spc="-1" strike="noStrike">
              <a:latin typeface="Arial"/>
            </a:endParaRPr>
          </a:p>
        </p:txBody>
      </p:sp>
      <p:pic>
        <p:nvPicPr>
          <p:cNvPr id="261" name="" descr=""/>
          <p:cNvPicPr/>
          <p:nvPr/>
        </p:nvPicPr>
        <p:blipFill>
          <a:blip r:embed="rId1"/>
          <a:stretch/>
        </p:blipFill>
        <p:spPr>
          <a:xfrm>
            <a:off x="4476960" y="1719360"/>
            <a:ext cx="3233160" cy="3414240"/>
          </a:xfrm>
          <a:prstGeom prst="rect">
            <a:avLst/>
          </a:prstGeom>
          <a:ln>
            <a:noFill/>
          </a:ln>
        </p:spPr>
      </p:pic>
      <p:sp>
        <p:nvSpPr>
          <p:cNvPr id="262" name="CustomShape 2"/>
          <p:cNvSpPr/>
          <p:nvPr/>
        </p:nvSpPr>
        <p:spPr>
          <a:xfrm>
            <a:off x="3200400" y="3200400"/>
            <a:ext cx="1137960" cy="3506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DejaVu Sans"/>
                <a:ea typeface="DejaVu Sans"/>
              </a:rPr>
              <a:t>LCI</a:t>
            </a:r>
            <a:endParaRPr b="0" lang="en-US" sz="1800" spc="-1" strike="noStrike">
              <a:latin typeface="Arial"/>
            </a:endParaRPr>
          </a:p>
        </p:txBody>
      </p:sp>
      <p:sp>
        <p:nvSpPr>
          <p:cNvPr id="263" name="CustomShape 3"/>
          <p:cNvSpPr/>
          <p:nvPr/>
        </p:nvSpPr>
        <p:spPr>
          <a:xfrm>
            <a:off x="3200760" y="4640400"/>
            <a:ext cx="1137960" cy="3506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DejaVu Sans"/>
                <a:ea typeface="DejaVu Sans"/>
              </a:rPr>
              <a:t>LCIA</a:t>
            </a:r>
            <a:endParaRPr b="0" lang="en-US" sz="1800" spc="-1" strike="noStrike">
              <a:latin typeface="Arial"/>
            </a:endParaRPr>
          </a:p>
        </p:txBody>
      </p:sp>
      <p:sp>
        <p:nvSpPr>
          <p:cNvPr id="264" name="CustomShape 4"/>
          <p:cNvSpPr/>
          <p:nvPr/>
        </p:nvSpPr>
        <p:spPr>
          <a:xfrm>
            <a:off x="274320" y="6219360"/>
            <a:ext cx="777384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4406760"/>
            <a:ext cx="10739880" cy="1348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Goal and scope definition</a:t>
            </a:r>
            <a:endParaRPr b="0" lang="en-US" sz="3000" spc="-1" strike="noStrike">
              <a:latin typeface="Arial"/>
            </a:endParaRPr>
          </a:p>
        </p:txBody>
      </p:sp>
      <p:sp>
        <p:nvSpPr>
          <p:cNvPr id="266" name="CustomShape 2"/>
          <p:cNvSpPr/>
          <p:nvPr/>
        </p:nvSpPr>
        <p:spPr>
          <a:xfrm>
            <a:off x="335520" y="2906640"/>
            <a:ext cx="10739880" cy="14868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68" name="CustomShape 2"/>
          <p:cNvSpPr/>
          <p:nvPr/>
        </p:nvSpPr>
        <p:spPr>
          <a:xfrm>
            <a:off x="335520" y="1268280"/>
            <a:ext cx="49172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US" sz="1800" spc="-1" strike="noStrike">
              <a:latin typeface="Arial"/>
            </a:endParaRPr>
          </a:p>
        </p:txBody>
      </p:sp>
      <p:sp>
        <p:nvSpPr>
          <p:cNvPr id="269" name="CustomShape 3"/>
          <p:cNvSpPr/>
          <p:nvPr/>
        </p:nvSpPr>
        <p:spPr>
          <a:xfrm>
            <a:off x="6095520" y="1268280"/>
            <a:ext cx="49172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Explores the environmental impact of a representative selection of road vehicle configurations in a holistic manner.</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Targets an audience comprising primarily the European Commission and secondarily decision-makers in general.</a:t>
            </a:r>
            <a:endParaRPr b="0" lang="en-US" sz="1800" spc="-1" strike="noStrike">
              <a:latin typeface="Arial"/>
            </a:endParaRPr>
          </a:p>
        </p:txBody>
      </p:sp>
      <p:sp>
        <p:nvSpPr>
          <p:cNvPr id="270" name="CustomShape 4"/>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Goal of an LCA study</a:t>
            </a:r>
            <a:endParaRPr b="0" lang="en-US" sz="2200" spc="-1" strike="noStrike">
              <a:latin typeface="Arial"/>
            </a:endParaRPr>
          </a:p>
        </p:txBody>
      </p:sp>
      <p:sp>
        <p:nvSpPr>
          <p:cNvPr id="271" name="CustomShape 5"/>
          <p:cNvSpPr/>
          <p:nvPr/>
        </p:nvSpPr>
        <p:spPr>
          <a:xfrm>
            <a:off x="274320" y="6399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272" name="CustomShape 6"/>
          <p:cNvSpPr/>
          <p:nvPr/>
        </p:nvSpPr>
        <p:spPr>
          <a:xfrm>
            <a:off x="274320" y="6147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74" name="CustomShape 2"/>
          <p:cNvSpPr/>
          <p:nvPr/>
        </p:nvSpPr>
        <p:spPr>
          <a:xfrm>
            <a:off x="335520" y="1268280"/>
            <a:ext cx="49172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latin typeface="Arial"/>
            </a:endParaRPr>
          </a:p>
        </p:txBody>
      </p:sp>
      <p:sp>
        <p:nvSpPr>
          <p:cNvPr id="275" name="CustomShape 3"/>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latin typeface="Arial"/>
            </a:endParaRPr>
          </a:p>
        </p:txBody>
      </p:sp>
      <p:sp>
        <p:nvSpPr>
          <p:cNvPr id="276" name="CustomShape 4"/>
          <p:cNvSpPr/>
          <p:nvPr/>
        </p:nvSpPr>
        <p:spPr>
          <a:xfrm>
            <a:off x="6491160" y="2743200"/>
            <a:ext cx="3333600" cy="1074600"/>
          </a:xfrm>
          <a:prstGeom prst="borderCallout1">
            <a:avLst>
              <a:gd name="adj1" fmla="val 18750"/>
              <a:gd name="adj2" fmla="val -8333"/>
              <a:gd name="adj3" fmla="val 21199"/>
              <a:gd name="adj4" fmla="val -64319"/>
            </a:avLst>
          </a:prstGeom>
          <a:solidFill>
            <a:srgbClr val="008c4f"/>
          </a:solidFill>
          <a:ln>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quantified performance of a product system for use as a reference unit</a:t>
            </a:r>
            <a:endParaRPr b="0" lang="en-US" sz="1800" spc="-1" strike="noStrike">
              <a:latin typeface="Arial"/>
            </a:endParaRPr>
          </a:p>
        </p:txBody>
      </p:sp>
      <p:sp>
        <p:nvSpPr>
          <p:cNvPr id="277" name="CustomShape 5"/>
          <p:cNvSpPr/>
          <p:nvPr/>
        </p:nvSpPr>
        <p:spPr>
          <a:xfrm>
            <a:off x="6497640" y="4183200"/>
            <a:ext cx="3333600" cy="1983960"/>
          </a:xfrm>
          <a:prstGeom prst="borderCallout1">
            <a:avLst>
              <a:gd name="adj1" fmla="val 18750"/>
              <a:gd name="adj2" fmla="val -8333"/>
              <a:gd name="adj3" fmla="val -25296"/>
              <a:gd name="adj4" fmla="val -100601"/>
            </a:avLst>
          </a:prstGeom>
          <a:solidFill>
            <a:srgbClr val="008c4f"/>
          </a:solidFill>
          <a:ln>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800" spc="-1" strike="noStrike">
                <a:solidFill>
                  <a:srgbClr val="000000"/>
                </a:solidFill>
                <a:latin typeface="DejaVu Sans"/>
                <a:ea typeface="DejaVu Sans"/>
              </a:rPr>
              <a:t>measure of the outputs from processes in a given product system required to fulfill the function expressed by</a:t>
            </a:r>
            <a:endParaRPr b="0" lang="en-US" sz="1800" spc="-1" strike="noStrike">
              <a:latin typeface="Arial"/>
            </a:endParaRPr>
          </a:p>
          <a:p>
            <a:pPr algn="ctr">
              <a:lnSpc>
                <a:spcPct val="100000"/>
              </a:lnSpc>
            </a:pPr>
            <a:r>
              <a:rPr b="0" lang="en-US" sz="1800" spc="-1" strike="noStrike">
                <a:solidFill>
                  <a:srgbClr val="000000"/>
                </a:solidFill>
                <a:latin typeface="DejaVu Sans"/>
                <a:ea typeface="DejaVu Sans"/>
              </a:rPr>
              <a:t>the functional unit</a:t>
            </a:r>
            <a:endParaRPr b="0" lang="en-US" sz="1800" spc="-1" strike="noStrike">
              <a:latin typeface="Arial"/>
            </a:endParaRPr>
          </a:p>
        </p:txBody>
      </p:sp>
      <p:sp>
        <p:nvSpPr>
          <p:cNvPr id="278" name="CustomShape 6"/>
          <p:cNvSpPr/>
          <p:nvPr/>
        </p:nvSpPr>
        <p:spPr>
          <a:xfrm>
            <a:off x="274320" y="636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80" name="CustomShape 2"/>
          <p:cNvSpPr/>
          <p:nvPr/>
        </p:nvSpPr>
        <p:spPr>
          <a:xfrm>
            <a:off x="335520" y="1268280"/>
            <a:ext cx="49172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US" sz="1800" spc="-1" strike="noStrike">
              <a:latin typeface="Arial"/>
            </a:endParaRPr>
          </a:p>
        </p:txBody>
      </p:sp>
      <p:sp>
        <p:nvSpPr>
          <p:cNvPr id="281" name="CustomShape 3"/>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latin typeface="Arial"/>
            </a:endParaRPr>
          </a:p>
        </p:txBody>
      </p:sp>
      <p:sp>
        <p:nvSpPr>
          <p:cNvPr id="282" name="CustomShape 4"/>
          <p:cNvSpPr/>
          <p:nvPr/>
        </p:nvSpPr>
        <p:spPr>
          <a:xfrm>
            <a:off x="6095520" y="1268280"/>
            <a:ext cx="4917240" cy="5027400"/>
          </a:xfrm>
          <a:prstGeom prst="rect">
            <a:avLst/>
          </a:prstGeom>
          <a:noFill/>
          <a:ln>
            <a:noFill/>
          </a:ln>
        </p:spPr>
        <p:style>
          <a:lnRef idx="0"/>
          <a:fillRef idx="0"/>
          <a:effectRef idx="0"/>
          <a:fontRef idx="minor"/>
        </p:style>
        <p:txBody>
          <a:bodyPr lIns="90000" rIns="90000" tIns="45000" bIns="45000">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US" sz="1800" spc="-1" strike="noStrike">
              <a:latin typeface="Arial"/>
            </a:endParaRPr>
          </a:p>
        </p:txBody>
      </p:sp>
      <p:graphicFrame>
        <p:nvGraphicFramePr>
          <p:cNvPr id="283" name="Table 5"/>
          <p:cNvGraphicFramePr/>
          <p:nvPr/>
        </p:nvGraphicFramePr>
        <p:xfrm>
          <a:off x="5192280" y="3214440"/>
          <a:ext cx="5945040" cy="97308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oAutofit/>
                    </a:bodyPr>
                    <a:p>
                      <a:pPr>
                        <a:lnSpc>
                          <a:spcPct val="100000"/>
                        </a:lnSpc>
                      </a:pPr>
                      <a:r>
                        <a:rPr b="1" lang="en-US" sz="900" spc="-1" strike="noStrike">
                          <a:solidFill>
                            <a:srgbClr val="000000"/>
                          </a:solidFill>
                          <a:latin typeface="DejaVu Sans"/>
                        </a:rPr>
                        <a:t>Body Type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Passenger Car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Van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Rigid Lorry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Artic Lorry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Urban bus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Coach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613080">
                <a:tc>
                  <a:txBody>
                    <a:bodyPr lIns="90000" rIns="90000">
                      <a:noAutofit/>
                    </a:bodyPr>
                    <a:p>
                      <a:pPr>
                        <a:lnSpc>
                          <a:spcPct val="100000"/>
                        </a:lnSpc>
                      </a:pPr>
                      <a:r>
                        <a:rPr b="1" lang="en-US" sz="800" spc="-1" strike="noStrike">
                          <a:solidFill>
                            <a:srgbClr val="000000"/>
                          </a:solidFill>
                          <a:latin typeface="DejaVu Sans"/>
                        </a:rPr>
                        <a:t>Default reference flow</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Vehicle-km (vkm)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Vehicle-km (vkm)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Tonne-km (tkm)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Tonne-km (tkm)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Vehicle-km (vkm)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800" spc="-1" strike="noStrike">
                          <a:solidFill>
                            <a:srgbClr val="000000"/>
                          </a:solidFill>
                          <a:latin typeface="DejaVu Sans"/>
                        </a:rPr>
                        <a:t>Vehicle-km (vkm)</a:t>
                      </a:r>
                      <a:endParaRPr b="0" lang="en-US" sz="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
        <p:nvSpPr>
          <p:cNvPr id="284" name="CustomShape 6"/>
          <p:cNvSpPr/>
          <p:nvPr/>
        </p:nvSpPr>
        <p:spPr>
          <a:xfrm>
            <a:off x="274320" y="6255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285" name="CustomShape 7"/>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87" name="CustomShape 2"/>
          <p:cNvSpPr/>
          <p:nvPr/>
        </p:nvSpPr>
        <p:spPr>
          <a:xfrm>
            <a:off x="5735520" y="1628280"/>
            <a:ext cx="4917240" cy="5027400"/>
          </a:xfrm>
          <a:prstGeom prst="rect">
            <a:avLst/>
          </a:prstGeom>
          <a:noFill/>
          <a:ln>
            <a:noFill/>
          </a:ln>
        </p:spPr>
        <p:style>
          <a:lnRef idx="0"/>
          <a:fillRef idx="0"/>
          <a:effectRef idx="0"/>
          <a:fontRef idx="minor"/>
        </p:style>
        <p:txBody>
          <a:bodyPr lIns="90000" rIns="90000" tIns="45000" bIns="45000">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system boundary</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88" name="CustomShape 3"/>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latin typeface="Arial"/>
            </a:endParaRPr>
          </a:p>
        </p:txBody>
      </p:sp>
      <p:sp>
        <p:nvSpPr>
          <p:cNvPr id="289" name="CustomShape 4"/>
          <p:cNvSpPr/>
          <p:nvPr/>
        </p:nvSpPr>
        <p:spPr>
          <a:xfrm>
            <a:off x="335520" y="1268280"/>
            <a:ext cx="49172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latin typeface="Arial"/>
            </a:endParaRPr>
          </a:p>
        </p:txBody>
      </p:sp>
      <p:pic>
        <p:nvPicPr>
          <p:cNvPr id="290" name="" descr=""/>
          <p:cNvPicPr/>
          <p:nvPr/>
        </p:nvPicPr>
        <p:blipFill>
          <a:blip r:embed="rId1"/>
          <a:stretch/>
        </p:blipFill>
        <p:spPr>
          <a:xfrm>
            <a:off x="5620320" y="2775240"/>
            <a:ext cx="5578200" cy="2936880"/>
          </a:xfrm>
          <a:prstGeom prst="rect">
            <a:avLst/>
          </a:prstGeom>
          <a:ln>
            <a:noFill/>
          </a:ln>
        </p:spPr>
      </p:pic>
      <p:sp>
        <p:nvSpPr>
          <p:cNvPr id="291" name="CustomShape 5"/>
          <p:cNvSpPr/>
          <p:nvPr/>
        </p:nvSpPr>
        <p:spPr>
          <a:xfrm>
            <a:off x="274320" y="6255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Arial"/>
            </a:endParaRPr>
          </a:p>
        </p:txBody>
      </p:sp>
      <p:sp>
        <p:nvSpPr>
          <p:cNvPr id="292" name="CustomShape 6"/>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94"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latin typeface="Arial"/>
            </a:endParaRPr>
          </a:p>
        </p:txBody>
      </p:sp>
      <p:sp>
        <p:nvSpPr>
          <p:cNvPr id="295" name="CustomShape 3"/>
          <p:cNvSpPr/>
          <p:nvPr/>
        </p:nvSpPr>
        <p:spPr>
          <a:xfrm>
            <a:off x="335520" y="1600200"/>
            <a:ext cx="11091240" cy="46954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US" sz="1800" spc="-1" strike="noStrike">
              <a:latin typeface="Arial"/>
            </a:endParaRPr>
          </a:p>
        </p:txBody>
      </p:sp>
      <p:sp>
        <p:nvSpPr>
          <p:cNvPr id="296" name="CustomShape 4"/>
          <p:cNvSpPr/>
          <p:nvPr/>
        </p:nvSpPr>
        <p:spPr>
          <a:xfrm>
            <a:off x="274320" y="636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34480" cy="4852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License</a:t>
            </a:r>
            <a:endParaRPr b="0" lang="en-US" sz="2400" spc="-1" strike="noStrike">
              <a:latin typeface="Arial"/>
            </a:endParaRPr>
          </a:p>
        </p:txBody>
      </p:sp>
      <p:sp>
        <p:nvSpPr>
          <p:cNvPr id="225" name="CustomShape 2"/>
          <p:cNvSpPr/>
          <p:nvPr/>
        </p:nvSpPr>
        <p:spPr>
          <a:xfrm>
            <a:off x="335520" y="1268280"/>
            <a:ext cx="10734480" cy="50220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18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18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298"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latin typeface="Arial"/>
            </a:endParaRPr>
          </a:p>
        </p:txBody>
      </p:sp>
      <p:sp>
        <p:nvSpPr>
          <p:cNvPr id="299" name="CustomShape 3"/>
          <p:cNvSpPr/>
          <p:nvPr/>
        </p:nvSpPr>
        <p:spPr>
          <a:xfrm>
            <a:off x="335520" y="1600200"/>
            <a:ext cx="11091240" cy="46954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latin typeface="Arial"/>
            </a:endParaRPr>
          </a:p>
        </p:txBody>
      </p:sp>
      <p:sp>
        <p:nvSpPr>
          <p:cNvPr id="300" name="CustomShape 4"/>
          <p:cNvSpPr/>
          <p:nvPr/>
        </p:nvSpPr>
        <p:spPr>
          <a:xfrm>
            <a:off x="274320" y="636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302"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latin typeface="Arial"/>
            </a:endParaRPr>
          </a:p>
        </p:txBody>
      </p:sp>
      <p:sp>
        <p:nvSpPr>
          <p:cNvPr id="303" name="CustomShape 3"/>
          <p:cNvSpPr/>
          <p:nvPr/>
        </p:nvSpPr>
        <p:spPr>
          <a:xfrm>
            <a:off x="335520" y="1600200"/>
            <a:ext cx="11091240" cy="46954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US" sz="1800" spc="-1" strike="noStrike">
              <a:latin typeface="Arial"/>
            </a:endParaRPr>
          </a:p>
        </p:txBody>
      </p:sp>
      <p:sp>
        <p:nvSpPr>
          <p:cNvPr id="304" name="CustomShape 4"/>
          <p:cNvSpPr/>
          <p:nvPr/>
        </p:nvSpPr>
        <p:spPr>
          <a:xfrm>
            <a:off x="274320" y="636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Goal and Scope Definition</a:t>
            </a:r>
            <a:endParaRPr b="0" lang="en-US" sz="2400" spc="-1" strike="noStrike">
              <a:latin typeface="Arial"/>
            </a:endParaRPr>
          </a:p>
        </p:txBody>
      </p:sp>
      <p:sp>
        <p:nvSpPr>
          <p:cNvPr id="306" name="CustomShape 2"/>
          <p:cNvSpPr/>
          <p:nvPr/>
        </p:nvSpPr>
        <p:spPr>
          <a:xfrm>
            <a:off x="5735520" y="548280"/>
            <a:ext cx="4917240" cy="5027400"/>
          </a:xfrm>
          <a:prstGeom prst="rect">
            <a:avLst/>
          </a:prstGeom>
          <a:noFill/>
          <a:ln>
            <a:noFill/>
          </a:ln>
        </p:spPr>
        <p:style>
          <a:lnRef idx="0"/>
          <a:fillRef idx="0"/>
          <a:effectRef idx="0"/>
          <a:fontRef idx="minor"/>
        </p:style>
        <p:txBody>
          <a:bodyPr lIns="90000" rIns="90000" tIns="45000" bIns="45000">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US" sz="1800" spc="-1" strike="noStrike">
              <a:latin typeface="Arial"/>
            </a:endParaRPr>
          </a:p>
        </p:txBody>
      </p:sp>
      <p:sp>
        <p:nvSpPr>
          <p:cNvPr id="307" name="CustomShape 3"/>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Scope of an LCA study</a:t>
            </a:r>
            <a:endParaRPr b="0" lang="en-US" sz="2200" spc="-1" strike="noStrike">
              <a:latin typeface="Arial"/>
            </a:endParaRPr>
          </a:p>
        </p:txBody>
      </p:sp>
      <p:sp>
        <p:nvSpPr>
          <p:cNvPr id="308" name="CustomShape 4"/>
          <p:cNvSpPr/>
          <p:nvPr/>
        </p:nvSpPr>
        <p:spPr>
          <a:xfrm>
            <a:off x="335520" y="1268280"/>
            <a:ext cx="49172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latin typeface="Arial"/>
            </a:endParaRPr>
          </a:p>
          <a:p>
            <a:pPr lvl="1" marL="432000" indent="-21492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latin typeface="Arial"/>
            </a:endParaRPr>
          </a:p>
        </p:txBody>
      </p:sp>
      <p:graphicFrame>
        <p:nvGraphicFramePr>
          <p:cNvPr id="309" name="Table 5"/>
          <p:cNvGraphicFramePr/>
          <p:nvPr/>
        </p:nvGraphicFramePr>
        <p:xfrm>
          <a:off x="5735520" y="1596960"/>
          <a:ext cx="5465160" cy="4196520"/>
        </p:xfrm>
        <a:graphic>
          <a:graphicData uri="http://schemas.openxmlformats.org/drawingml/2006/table">
            <a:tbl>
              <a:tblPr/>
              <a:tblGrid>
                <a:gridCol w="2217600"/>
                <a:gridCol w="3247920"/>
              </a:tblGrid>
              <a:tr h="226080">
                <a:tc>
                  <a:txBody>
                    <a:bodyPr lIns="90000" rIns="90000">
                      <a:noAutofit/>
                    </a:bodyPr>
                    <a:p>
                      <a:pPr>
                        <a:lnSpc>
                          <a:spcPct val="100000"/>
                        </a:lnSpc>
                      </a:pPr>
                      <a:r>
                        <a:rPr b="1" lang="en-US" sz="900" spc="-1" strike="noStrike">
                          <a:solidFill>
                            <a:srgbClr val="000000"/>
                          </a:solidFill>
                          <a:latin typeface="DejaVu Sans"/>
                        </a:rPr>
                        <a:t>Impact Category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Indicator and unit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60360">
                <a:tc>
                  <a:txBody>
                    <a:bodyPr lIns="90000" rIns="90000">
                      <a:noAutofit/>
                    </a:bodyPr>
                    <a:p>
                      <a:pPr>
                        <a:lnSpc>
                          <a:spcPct val="100000"/>
                        </a:lnSpc>
                      </a:pPr>
                      <a:r>
                        <a:rPr b="0" lang="en-US" sz="900" spc="-1" strike="noStrike">
                          <a:solidFill>
                            <a:srgbClr val="000000"/>
                          </a:solidFill>
                          <a:latin typeface="DejaVu Sans"/>
                        </a:rPr>
                        <a:t>Climate change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Energy consumption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Acidification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Eutrophication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Photochemical ozone formation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Ozone depletion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ODP in R11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Ionising radiation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Particulate matter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Human toxicity, cancer and non-cancer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Comparative Toxic Unit for Human Health in CTUh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Ecotoxicity, freshwater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ADP ultimate reserves in Sb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ADP fossil in MJ</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Land use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Land occupation in m² * a</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Water scarcity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Scarcity-adjusted water use in m³</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310" name="CustomShape 6"/>
          <p:cNvSpPr/>
          <p:nvPr/>
        </p:nvSpPr>
        <p:spPr>
          <a:xfrm>
            <a:off x="274320" y="6255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11" name="CustomShape 7"/>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4406760"/>
            <a:ext cx="10739880" cy="1348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Lifecycl</a:t>
            </a:r>
            <a:r>
              <a:rPr b="1" lang="en-US" sz="3000" spc="-1" strike="noStrike" cap="all">
                <a:solidFill>
                  <a:srgbClr val="008c4f"/>
                </a:solidFill>
                <a:latin typeface="Arial Unicode MS"/>
                <a:ea typeface="DejaVu Sans"/>
              </a:rPr>
              <a:t>e </a:t>
            </a:r>
            <a:r>
              <a:rPr b="1" lang="en-US" sz="3000" spc="-1" strike="noStrike" cap="all">
                <a:solidFill>
                  <a:srgbClr val="008c4f"/>
                </a:solidFill>
                <a:latin typeface="Arial Unicode MS"/>
                <a:ea typeface="DejaVu Sans"/>
              </a:rPr>
              <a:t>Invento</a:t>
            </a:r>
            <a:r>
              <a:rPr b="1" lang="en-US" sz="3000" spc="-1" strike="noStrike" cap="all">
                <a:solidFill>
                  <a:srgbClr val="008c4f"/>
                </a:solidFill>
                <a:latin typeface="Arial Unicode MS"/>
                <a:ea typeface="DejaVu Sans"/>
              </a:rPr>
              <a:t>ry </a:t>
            </a:r>
            <a:r>
              <a:rPr b="1" lang="en-US" sz="3000" spc="-1" strike="noStrike" cap="all">
                <a:solidFill>
                  <a:srgbClr val="008c4f"/>
                </a:solidFill>
                <a:latin typeface="Arial Unicode MS"/>
                <a:ea typeface="DejaVu Sans"/>
              </a:rPr>
              <a:t>Analysi</a:t>
            </a:r>
            <a:r>
              <a:rPr b="1" lang="en-US" sz="3000" spc="-1" strike="noStrike" cap="all">
                <a:solidFill>
                  <a:srgbClr val="008c4f"/>
                </a:solidFill>
                <a:latin typeface="Arial Unicode MS"/>
                <a:ea typeface="DejaVu Sans"/>
              </a:rPr>
              <a:t>s (LCI)</a:t>
            </a:r>
            <a:endParaRPr b="0" lang="en-US" sz="3000" spc="-1" strike="noStrike">
              <a:latin typeface="Arial"/>
            </a:endParaRPr>
          </a:p>
        </p:txBody>
      </p:sp>
      <p:sp>
        <p:nvSpPr>
          <p:cNvPr id="313" name="CustomShape 2"/>
          <p:cNvSpPr/>
          <p:nvPr/>
        </p:nvSpPr>
        <p:spPr>
          <a:xfrm>
            <a:off x="335520" y="2906640"/>
            <a:ext cx="10739880" cy="14868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15"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latin typeface="Arial"/>
            </a:endParaRPr>
          </a:p>
        </p:txBody>
      </p:sp>
      <p:sp>
        <p:nvSpPr>
          <p:cNvPr id="316" name="CustomShape 3"/>
          <p:cNvSpPr/>
          <p:nvPr/>
        </p:nvSpPr>
        <p:spPr>
          <a:xfrm>
            <a:off x="335520" y="1600200"/>
            <a:ext cx="11091240" cy="46954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latin typeface="Arial"/>
            </a:endParaRPr>
          </a:p>
        </p:txBody>
      </p:sp>
      <p:sp>
        <p:nvSpPr>
          <p:cNvPr id="317" name="CustomShape 4"/>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19"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latin typeface="Arial"/>
            </a:endParaRPr>
          </a:p>
        </p:txBody>
      </p:sp>
      <p:sp>
        <p:nvSpPr>
          <p:cNvPr id="320" name="CustomShape 3"/>
          <p:cNvSpPr/>
          <p:nvPr/>
        </p:nvSpPr>
        <p:spPr>
          <a:xfrm>
            <a:off x="335520" y="1600200"/>
            <a:ext cx="11091240" cy="46954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latin typeface="Arial"/>
            </a:endParaRPr>
          </a:p>
        </p:txBody>
      </p:sp>
      <p:sp>
        <p:nvSpPr>
          <p:cNvPr id="321" name="CustomShape 4"/>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23"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Definitions</a:t>
            </a:r>
            <a:endParaRPr b="0" lang="en-US" sz="2200" spc="-1" strike="noStrike">
              <a:latin typeface="Arial"/>
            </a:endParaRPr>
          </a:p>
        </p:txBody>
      </p:sp>
      <p:sp>
        <p:nvSpPr>
          <p:cNvPr id="324" name="CustomShape 3"/>
          <p:cNvSpPr/>
          <p:nvPr/>
        </p:nvSpPr>
        <p:spPr>
          <a:xfrm>
            <a:off x="335520" y="1600200"/>
            <a:ext cx="11091240" cy="469548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 is the phase of lifecycle assessment involving the compilation and quantification of </a:t>
            </a: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for a product throughout it’s lifecycle.</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Inputs</a:t>
            </a:r>
            <a:r>
              <a:rPr b="0" lang="en-GB" sz="1800" spc="-1" strike="noStrike">
                <a:solidFill>
                  <a:srgbClr val="000000"/>
                </a:solidFill>
                <a:latin typeface="DejaVu Sans"/>
                <a:ea typeface="DejaVu Sans"/>
              </a:rPr>
              <a:t> and </a:t>
            </a:r>
            <a:r>
              <a:rPr b="0" i="1" lang="en-GB" sz="1800" spc="-1" strike="noStrike">
                <a:solidFill>
                  <a:srgbClr val="000000"/>
                </a:solidFill>
                <a:latin typeface="DejaVu Sans"/>
                <a:ea typeface="DejaVu Sans"/>
              </a:rPr>
              <a:t>outputs</a:t>
            </a:r>
            <a:r>
              <a:rPr b="0" lang="en-GB" sz="1800" spc="-1" strike="noStrike">
                <a:solidFill>
                  <a:srgbClr val="000000"/>
                </a:solidFill>
                <a:latin typeface="DejaVu Sans"/>
                <a:ea typeface="DejaVu Sans"/>
              </a:rPr>
              <a:t> are product, material or energy flows that enter or leave a </a:t>
            </a:r>
            <a:r>
              <a:rPr b="0" i="1" lang="en-GB" sz="1800" spc="-1" strike="noStrike">
                <a:solidFill>
                  <a:srgbClr val="000000"/>
                </a:solidFill>
                <a:latin typeface="DejaVu Sans"/>
                <a:ea typeface="DejaVu Sans"/>
              </a:rPr>
              <a:t>unit process.</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a:t>
            </a:r>
            <a:r>
              <a:rPr b="0" i="1" lang="en-GB" sz="1800" spc="-1" strike="noStrike">
                <a:solidFill>
                  <a:srgbClr val="000000"/>
                </a:solidFill>
                <a:latin typeface="DejaVu Sans"/>
                <a:ea typeface="DejaVu Sans"/>
              </a:rPr>
              <a:t>Unit Process</a:t>
            </a:r>
            <a:r>
              <a:rPr b="0" lang="en-GB" sz="1800" spc="-1" strike="noStrike">
                <a:solidFill>
                  <a:srgbClr val="000000"/>
                </a:solidFill>
                <a:latin typeface="DejaVu Sans"/>
                <a:ea typeface="DejaVu Sans"/>
              </a:rPr>
              <a:t> is the smallest element considered in the life-cycle inventory analyis for which input and output data are quantified.</a:t>
            </a:r>
            <a:endParaRPr b="0" lang="en-US" sz="1800" spc="-1" strike="noStrike">
              <a:latin typeface="Arial"/>
            </a:endParaRPr>
          </a:p>
        </p:txBody>
      </p:sp>
      <p:sp>
        <p:nvSpPr>
          <p:cNvPr id="325" name="CustomShape 4"/>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pic>
        <p:nvPicPr>
          <p:cNvPr id="327" name="" descr=""/>
          <p:cNvPicPr/>
          <p:nvPr/>
        </p:nvPicPr>
        <p:blipFill>
          <a:blip r:embed="rId1"/>
          <a:stretch/>
        </p:blipFill>
        <p:spPr>
          <a:xfrm>
            <a:off x="475920" y="2286000"/>
            <a:ext cx="5007600" cy="2801520"/>
          </a:xfrm>
          <a:prstGeom prst="rect">
            <a:avLst/>
          </a:prstGeom>
          <a:ln>
            <a:noFill/>
          </a:ln>
        </p:spPr>
      </p:pic>
      <p:pic>
        <p:nvPicPr>
          <p:cNvPr id="328" name="" descr=""/>
          <p:cNvPicPr/>
          <p:nvPr/>
        </p:nvPicPr>
        <p:blipFill>
          <a:blip r:embed="rId2"/>
          <a:stretch/>
        </p:blipFill>
        <p:spPr>
          <a:xfrm>
            <a:off x="5715000" y="2057400"/>
            <a:ext cx="6143040" cy="3664440"/>
          </a:xfrm>
          <a:prstGeom prst="rect">
            <a:avLst/>
          </a:prstGeom>
          <a:ln>
            <a:noFill/>
          </a:ln>
        </p:spPr>
      </p:pic>
      <p:sp>
        <p:nvSpPr>
          <p:cNvPr id="329" name="CustomShape 2"/>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31"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Overview</a:t>
            </a:r>
            <a:endParaRPr b="0" lang="en-US" sz="2200" spc="-1" strike="noStrike">
              <a:latin typeface="Arial"/>
            </a:endParaRPr>
          </a:p>
        </p:txBody>
      </p:sp>
      <p:pic>
        <p:nvPicPr>
          <p:cNvPr id="332" name="" descr=""/>
          <p:cNvPicPr/>
          <p:nvPr/>
        </p:nvPicPr>
        <p:blipFill>
          <a:blip r:embed="rId1"/>
          <a:stretch/>
        </p:blipFill>
        <p:spPr>
          <a:xfrm>
            <a:off x="3080160" y="1407960"/>
            <a:ext cx="5166000" cy="4761360"/>
          </a:xfrm>
          <a:prstGeom prst="rect">
            <a:avLst/>
          </a:prstGeom>
          <a:ln>
            <a:noFill/>
          </a:ln>
        </p:spPr>
      </p:pic>
      <p:sp>
        <p:nvSpPr>
          <p:cNvPr id="333" name="CustomShape 3"/>
          <p:cNvSpPr/>
          <p:nvPr/>
        </p:nvSpPr>
        <p:spPr>
          <a:xfrm>
            <a:off x="274320" y="6435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35"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Preparing for data collection</a:t>
            </a:r>
            <a:endParaRPr b="0" lang="en-US" sz="2200" spc="-1" strike="noStrike">
              <a:latin typeface="Arial"/>
            </a:endParaRPr>
          </a:p>
        </p:txBody>
      </p:sp>
      <p:graphicFrame>
        <p:nvGraphicFramePr>
          <p:cNvPr id="336" name="Table 3"/>
          <p:cNvGraphicFramePr/>
          <p:nvPr/>
        </p:nvGraphicFramePr>
        <p:xfrm>
          <a:off x="381960" y="2037960"/>
          <a:ext cx="5075280" cy="3921120"/>
        </p:xfrm>
        <a:graphic>
          <a:graphicData uri="http://schemas.openxmlformats.org/drawingml/2006/table">
            <a:tbl>
              <a:tblPr/>
              <a:tblGrid>
                <a:gridCol w="1163520"/>
                <a:gridCol w="712440"/>
                <a:gridCol w="806040"/>
                <a:gridCol w="1359000"/>
                <a:gridCol w="1034640"/>
              </a:tblGrid>
              <a:tr h="226080">
                <a:tc>
                  <a:txBody>
                    <a:bodyPr lIns="90000" rIns="90000">
                      <a:noAutofit/>
                    </a:bodyPr>
                    <a:p>
                      <a:pPr>
                        <a:lnSpc>
                          <a:spcPct val="100000"/>
                        </a:lnSpc>
                      </a:pPr>
                      <a:r>
                        <a:rPr b="0" lang="en-US" sz="900" spc="-1" strike="noStrike">
                          <a:solidFill>
                            <a:srgbClr val="000000"/>
                          </a:solidFill>
                          <a:latin typeface="DejaVu Sans"/>
                        </a:rPr>
                        <a:t>Completed by: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gridSpan="4">
                  <a:txBody>
                    <a:bodyPr lIns="90000" rIns="90000">
                      <a:noAutofit/>
                    </a:bodyPr>
                    <a:p>
                      <a:pPr>
                        <a:lnSpc>
                          <a:spcPct val="100000"/>
                        </a:lnSpc>
                      </a:pPr>
                      <a:r>
                        <a:rPr b="0" lang="en-US" sz="900" spc="-1" strike="noStrike">
                          <a:solidFill>
                            <a:srgbClr val="000000"/>
                          </a:solidFill>
                          <a:latin typeface="DejaVu Sans"/>
                        </a:rPr>
                        <a:t>Date of completion: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hMerge="1">
                  <a:tcPr marL="90000" marR="90000">
                    <a:solidFill>
                      <a:srgbClr val="729fcf"/>
                    </a:solidFill>
                  </a:tcPr>
                </a:tc>
                <a:tc hMerge="1">
                  <a:tcPr marL="90000" marR="90000">
                    <a:solidFill>
                      <a:srgbClr val="729fcf"/>
                    </a:solidFill>
                  </a:tcPr>
                </a:tc>
                <a:tc hMerge="1">
                  <a:tcPr marL="90000" marR="90000">
                    <a:solidFill>
                      <a:srgbClr val="729fcf"/>
                    </a:solidFill>
                  </a:tcPr>
                </a:tc>
              </a:tr>
              <a:tr h="360360">
                <a:tc>
                  <a:txBody>
                    <a:bodyPr lIns="90000" rIns="90000">
                      <a:noAutofit/>
                    </a:bodyPr>
                    <a:p>
                      <a:pPr>
                        <a:lnSpc>
                          <a:spcPct val="100000"/>
                        </a:lnSpc>
                      </a:pPr>
                      <a:r>
                        <a:rPr b="0" lang="en-US" sz="900" spc="-1" strike="noStrike">
                          <a:solidFill>
                            <a:srgbClr val="000000"/>
                          </a:solidFill>
                          <a:latin typeface="DejaVu Sans"/>
                        </a:rPr>
                        <a:t>Unit process identification: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gridSpan="4">
                  <a:txBody>
                    <a:bodyPr lIns="90000" rIns="90000">
                      <a:noAutofit/>
                    </a:bodyPr>
                    <a:p>
                      <a:pPr>
                        <a:lnSpc>
                          <a:spcPct val="100000"/>
                        </a:lnSpc>
                      </a:pPr>
                      <a:r>
                        <a:rPr b="0" lang="en-US" sz="900" spc="-1" strike="noStrike">
                          <a:solidFill>
                            <a:srgbClr val="000000"/>
                          </a:solidFill>
                          <a:latin typeface="DejaVu Sans"/>
                        </a:rPr>
                        <a:t>Reporting location: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hMerge="1">
                  <a:tcPr marL="90000" marR="90000">
                    <a:solidFill>
                      <a:srgbClr val="729fcf"/>
                    </a:solidFill>
                  </a:tcPr>
                </a:tc>
                <a:tc hMerge="1">
                  <a:tcPr marL="90000" marR="90000">
                    <a:solidFill>
                      <a:srgbClr val="729fcf"/>
                    </a:solidFill>
                  </a:tcPr>
                </a:tc>
                <a:tc hMerge="1">
                  <a:tcPr marL="90000" marR="90000">
                    <a:solidFill>
                      <a:srgbClr val="729fcf"/>
                    </a:solidFill>
                  </a:tcPr>
                </a:tc>
              </a:tr>
              <a:tr h="360360">
                <a:tc>
                  <a:txBody>
                    <a:bodyPr lIns="90000" rIns="90000">
                      <a:noAutofit/>
                    </a:bodyPr>
                    <a:p>
                      <a:pPr>
                        <a:lnSpc>
                          <a:spcPct val="100000"/>
                        </a:lnSpc>
                      </a:pPr>
                      <a:r>
                        <a:rPr b="0" lang="en-US" sz="900" spc="-1" strike="noStrike">
                          <a:solidFill>
                            <a:srgbClr val="000000"/>
                          </a:solidFill>
                          <a:latin typeface="DejaVu Sans"/>
                        </a:rPr>
                        <a:t>Time period: Year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Starting month: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gridSpan="3">
                  <a:txBody>
                    <a:bodyPr lIns="90000" rIns="90000">
                      <a:noAutofit/>
                    </a:bodyPr>
                    <a:p>
                      <a:pPr>
                        <a:lnSpc>
                          <a:spcPct val="100000"/>
                        </a:lnSpc>
                      </a:pPr>
                      <a:r>
                        <a:rPr b="0" lang="en-US" sz="900" spc="-1" strike="noStrike">
                          <a:solidFill>
                            <a:srgbClr val="000000"/>
                          </a:solidFill>
                          <a:latin typeface="DejaVu Sans"/>
                        </a:rPr>
                        <a:t>Ending month: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hMerge="1">
                  <a:tcPr marL="90000" marR="90000">
                    <a:solidFill>
                      <a:srgbClr val="729fcf"/>
                    </a:solidFill>
                  </a:tcPr>
                </a:tc>
                <a:tc hMerge="1">
                  <a:tcPr marL="90000" marR="90000">
                    <a:solidFill>
                      <a:srgbClr val="729fcf"/>
                    </a:solidFill>
                  </a:tcPr>
                </a:tc>
              </a:tr>
              <a:tr h="226080">
                <a:tc gridSpan="5">
                  <a:txBody>
                    <a:bodyPr lIns="90000" rIns="90000">
                      <a:noAutofit/>
                    </a:bodyPr>
                    <a:p>
                      <a:pPr>
                        <a:lnSpc>
                          <a:spcPct val="100000"/>
                        </a:lnSpc>
                      </a:pPr>
                      <a:r>
                        <a:rPr b="0" i="1" lang="en-US" sz="900" spc="-1" strike="noStrike">
                          <a:solidFill>
                            <a:srgbClr val="000000"/>
                          </a:solidFill>
                          <a:latin typeface="DejaVu Sans"/>
                        </a:rPr>
                        <a:t>Description of unit process: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hMerge="1">
                  <a:tcPr marL="90000" marR="90000">
                    <a:solidFill>
                      <a:srgbClr val="729fcf"/>
                    </a:solidFill>
                  </a:tcPr>
                </a:tc>
                <a:tc hMerge="1">
                  <a:tcPr marL="90000" marR="90000">
                    <a:solidFill>
                      <a:srgbClr val="729fcf"/>
                    </a:solidFill>
                  </a:tcPr>
                </a:tc>
                <a:tc hMerge="1">
                  <a:tcPr marL="90000" marR="90000">
                    <a:solidFill>
                      <a:srgbClr val="729fcf"/>
                    </a:solidFill>
                  </a:tcPr>
                </a:tc>
                <a:tc hMerge="1">
                  <a:tcPr marL="90000" marR="90000">
                    <a:solidFill>
                      <a:srgbClr val="729fcf"/>
                    </a:solidFill>
                  </a:tcPr>
                </a:tc>
              </a:tr>
              <a:tr h="494640">
                <a:tc>
                  <a:txBody>
                    <a:bodyPr lIns="90000" rIns="90000">
                      <a:noAutofit/>
                    </a:bodyPr>
                    <a:p>
                      <a:pPr>
                        <a:lnSpc>
                          <a:spcPct val="100000"/>
                        </a:lnSpc>
                      </a:pPr>
                      <a:r>
                        <a:rPr b="0" lang="en-US" sz="900" spc="-1" strike="noStrike">
                          <a:solidFill>
                            <a:srgbClr val="000000"/>
                          </a:solidFill>
                          <a:latin typeface="DejaVu Sans"/>
                        </a:rPr>
                        <a:t>Material inputs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Units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Quantity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Description of  sampling procedures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Origin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Water consumption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Units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Quantity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494640">
                <a:tc>
                  <a:txBody>
                    <a:bodyPr lIns="90000" rIns="90000">
                      <a:noAutofit/>
                    </a:bodyPr>
                    <a:p>
                      <a:pPr>
                        <a:lnSpc>
                          <a:spcPct val="100000"/>
                        </a:lnSpc>
                      </a:pPr>
                      <a:r>
                        <a:rPr b="0" lang="en-US" sz="900" spc="-1" strike="noStrike">
                          <a:solidFill>
                            <a:srgbClr val="000000"/>
                          </a:solidFill>
                          <a:latin typeface="DejaVu Sans"/>
                        </a:rPr>
                        <a:t>Energy Inputs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Units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Quantity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Description of sampling procedures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Origin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494640">
                <a:tc>
                  <a:txBody>
                    <a:bodyPr lIns="90000" rIns="90000">
                      <a:noAutofit/>
                    </a:bodyPr>
                    <a:p>
                      <a:pPr>
                        <a:lnSpc>
                          <a:spcPct val="100000"/>
                        </a:lnSpc>
                      </a:pPr>
                      <a:r>
                        <a:rPr b="0" lang="en-US" sz="900" spc="-1" strike="noStrike">
                          <a:solidFill>
                            <a:srgbClr val="000000"/>
                          </a:solidFill>
                          <a:latin typeface="DejaVu Sans"/>
                        </a:rPr>
                        <a:t>Material outputs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Units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Quantity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Description of sampling procedures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Destination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pic>
        <p:nvPicPr>
          <p:cNvPr id="337" name="" descr=""/>
          <p:cNvPicPr/>
          <p:nvPr/>
        </p:nvPicPr>
        <p:blipFill>
          <a:blip r:embed="rId1"/>
          <a:stretch/>
        </p:blipFill>
        <p:spPr>
          <a:xfrm>
            <a:off x="6320160" y="1623960"/>
            <a:ext cx="5166000" cy="4761360"/>
          </a:xfrm>
          <a:prstGeom prst="rect">
            <a:avLst/>
          </a:prstGeom>
          <a:ln>
            <a:noFill/>
          </a:ln>
        </p:spPr>
      </p:pic>
      <p:sp>
        <p:nvSpPr>
          <p:cNvPr id="338" name="CustomShape 4"/>
          <p:cNvSpPr/>
          <p:nvPr/>
        </p:nvSpPr>
        <p:spPr>
          <a:xfrm>
            <a:off x="274320" y="6435360"/>
            <a:ext cx="1138248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335520" y="4406760"/>
            <a:ext cx="10733760" cy="1342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E03 – Favorite Fruit/Vegetable</a:t>
            </a:r>
            <a:endParaRPr b="0" lang="en-US" sz="3000" spc="-1" strike="noStrike">
              <a:latin typeface="Arial"/>
            </a:endParaRPr>
          </a:p>
        </p:txBody>
      </p:sp>
      <p:sp>
        <p:nvSpPr>
          <p:cNvPr id="227" name="CustomShape 2"/>
          <p:cNvSpPr/>
          <p:nvPr/>
        </p:nvSpPr>
        <p:spPr>
          <a:xfrm>
            <a:off x="335520" y="2906640"/>
            <a:ext cx="10733760" cy="14806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40"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Data collection and validation</a:t>
            </a:r>
            <a:endParaRPr b="0" lang="en-US" sz="2200" spc="-1" strike="noStrike">
              <a:latin typeface="Arial"/>
            </a:endParaRPr>
          </a:p>
        </p:txBody>
      </p:sp>
      <p:sp>
        <p:nvSpPr>
          <p:cNvPr id="341" name="CustomShape 3"/>
          <p:cNvSpPr/>
          <p:nvPr/>
        </p:nvSpPr>
        <p:spPr>
          <a:xfrm>
            <a:off x="335520" y="1268280"/>
            <a:ext cx="49172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US" sz="1800" spc="-1" strike="noStrike">
              <a:latin typeface="Arial"/>
            </a:endParaRPr>
          </a:p>
        </p:txBody>
      </p:sp>
      <p:pic>
        <p:nvPicPr>
          <p:cNvPr id="342" name="" descr=""/>
          <p:cNvPicPr/>
          <p:nvPr/>
        </p:nvPicPr>
        <p:blipFill>
          <a:blip r:embed="rId1"/>
          <a:stretch/>
        </p:blipFill>
        <p:spPr>
          <a:xfrm>
            <a:off x="6320160" y="1623960"/>
            <a:ext cx="5166000" cy="4761360"/>
          </a:xfrm>
          <a:prstGeom prst="rect">
            <a:avLst/>
          </a:prstGeom>
          <a:ln>
            <a:noFill/>
          </a:ln>
        </p:spPr>
      </p:pic>
      <p:sp>
        <p:nvSpPr>
          <p:cNvPr id="343" name="CustomShape 4"/>
          <p:cNvSpPr/>
          <p:nvPr/>
        </p:nvSpPr>
        <p:spPr>
          <a:xfrm>
            <a:off x="274320" y="6435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45"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latin typeface="Arial"/>
            </a:endParaRPr>
          </a:p>
        </p:txBody>
      </p:sp>
      <p:sp>
        <p:nvSpPr>
          <p:cNvPr id="346" name="CustomShape 3"/>
          <p:cNvSpPr/>
          <p:nvPr/>
        </p:nvSpPr>
        <p:spPr>
          <a:xfrm>
            <a:off x="335520" y="1268280"/>
            <a:ext cx="560520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Recall: </a:t>
            </a:r>
            <a:r>
              <a:rPr b="0" lang="en-GB" sz="1800" spc="-1" strike="noStrike">
                <a:solidFill>
                  <a:srgbClr val="000000"/>
                </a:solidFill>
                <a:latin typeface="DejaVu Sans"/>
                <a:ea typeface="DejaVu Sans"/>
              </a:rPr>
              <a:t>the reference flow is a measure of the outputs from processes in a given product system required to fulfil the function expressed by the functional unit.</a:t>
            </a:r>
            <a:endParaRPr b="0" lang="en-US" sz="1800" spc="-1" strike="noStrike">
              <a:latin typeface="Arial"/>
            </a:endParaRPr>
          </a:p>
        </p:txBody>
      </p:sp>
      <p:pic>
        <p:nvPicPr>
          <p:cNvPr id="347" name="" descr=""/>
          <p:cNvPicPr/>
          <p:nvPr/>
        </p:nvPicPr>
        <p:blipFill>
          <a:blip r:embed="rId1"/>
          <a:stretch/>
        </p:blipFill>
        <p:spPr>
          <a:xfrm>
            <a:off x="6320160" y="1623960"/>
            <a:ext cx="5166000" cy="4761360"/>
          </a:xfrm>
          <a:prstGeom prst="rect">
            <a:avLst/>
          </a:prstGeom>
          <a:ln>
            <a:noFill/>
          </a:ln>
        </p:spPr>
      </p:pic>
      <p:sp>
        <p:nvSpPr>
          <p:cNvPr id="348" name="CustomShape 4"/>
          <p:cNvSpPr/>
          <p:nvPr/>
        </p:nvSpPr>
        <p:spPr>
          <a:xfrm>
            <a:off x="274320" y="6435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50"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latin typeface="Arial"/>
            </a:endParaRPr>
          </a:p>
        </p:txBody>
      </p:sp>
      <p:sp>
        <p:nvSpPr>
          <p:cNvPr id="351" name="CustomShape 3"/>
          <p:cNvSpPr/>
          <p:nvPr/>
        </p:nvSpPr>
        <p:spPr>
          <a:xfrm>
            <a:off x="335520" y="1268280"/>
            <a:ext cx="49172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US" sz="1800" spc="-1" strike="noStrike">
              <a:latin typeface="Arial"/>
            </a:endParaRPr>
          </a:p>
          <a:p>
            <a:pPr>
              <a:lnSpc>
                <a:spcPct val="100000"/>
              </a:lnSpc>
              <a:spcBef>
                <a:spcPts val="360"/>
              </a:spcBef>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US" sz="1800" spc="-1" strike="noStrike">
              <a:latin typeface="Arial"/>
            </a:endParaRPr>
          </a:p>
        </p:txBody>
      </p:sp>
      <p:pic>
        <p:nvPicPr>
          <p:cNvPr id="352" name="" descr=""/>
          <p:cNvPicPr/>
          <p:nvPr/>
        </p:nvPicPr>
        <p:blipFill>
          <a:blip r:embed="rId1"/>
          <a:stretch/>
        </p:blipFill>
        <p:spPr>
          <a:xfrm>
            <a:off x="6320160" y="1623960"/>
            <a:ext cx="5166000" cy="4761360"/>
          </a:xfrm>
          <a:prstGeom prst="rect">
            <a:avLst/>
          </a:prstGeom>
          <a:ln>
            <a:noFill/>
          </a:ln>
        </p:spPr>
      </p:pic>
      <p:sp>
        <p:nvSpPr>
          <p:cNvPr id="353" name="CustomShape 4"/>
          <p:cNvSpPr/>
          <p:nvPr/>
        </p:nvSpPr>
        <p:spPr>
          <a:xfrm>
            <a:off x="274320" y="636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Inventory Analysis (LCI)</a:t>
            </a:r>
            <a:endParaRPr b="0" lang="en-US" sz="2400" spc="-1" strike="noStrike">
              <a:latin typeface="Arial"/>
            </a:endParaRPr>
          </a:p>
        </p:txBody>
      </p:sp>
      <p:sp>
        <p:nvSpPr>
          <p:cNvPr id="355"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Refining the system boundary</a:t>
            </a:r>
            <a:endParaRPr b="0" lang="en-US" sz="2200" spc="-1" strike="noStrike">
              <a:latin typeface="Arial"/>
            </a:endParaRPr>
          </a:p>
        </p:txBody>
      </p:sp>
      <p:sp>
        <p:nvSpPr>
          <p:cNvPr id="356" name="CustomShape 3"/>
          <p:cNvSpPr/>
          <p:nvPr/>
        </p:nvSpPr>
        <p:spPr>
          <a:xfrm>
            <a:off x="335520" y="1268280"/>
            <a:ext cx="491724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US" sz="1800" spc="-1" strike="noStrike">
              <a:latin typeface="Arial"/>
            </a:endParaRPr>
          </a:p>
        </p:txBody>
      </p:sp>
      <p:pic>
        <p:nvPicPr>
          <p:cNvPr id="357" name="" descr=""/>
          <p:cNvPicPr/>
          <p:nvPr/>
        </p:nvPicPr>
        <p:blipFill>
          <a:blip r:embed="rId1"/>
          <a:stretch/>
        </p:blipFill>
        <p:spPr>
          <a:xfrm>
            <a:off x="6320160" y="1623960"/>
            <a:ext cx="5166000" cy="4761360"/>
          </a:xfrm>
          <a:prstGeom prst="rect">
            <a:avLst/>
          </a:prstGeom>
          <a:ln>
            <a:noFill/>
          </a:ln>
        </p:spPr>
      </p:pic>
      <p:sp>
        <p:nvSpPr>
          <p:cNvPr id="358" name="CustomShape 4"/>
          <p:cNvSpPr/>
          <p:nvPr/>
        </p:nvSpPr>
        <p:spPr>
          <a:xfrm>
            <a:off x="274320" y="636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60"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361" name="CustomShape 3"/>
          <p:cNvSpPr/>
          <p:nvPr/>
        </p:nvSpPr>
        <p:spPr>
          <a:xfrm>
            <a:off x="335520" y="1268280"/>
            <a:ext cx="106336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aimed at understanding and evaluating the magnitude and significance of the potential environmental impacts for a product system throughout the life cycle of the product.</a:t>
            </a:r>
            <a:endParaRPr b="0" lang="en-US" sz="1800" spc="-1" strike="noStrike">
              <a:latin typeface="Arial"/>
            </a:endParaRPr>
          </a:p>
        </p:txBody>
      </p:sp>
      <p:sp>
        <p:nvSpPr>
          <p:cNvPr id="362" name="CustomShape 4"/>
          <p:cNvSpPr/>
          <p:nvPr/>
        </p:nvSpPr>
        <p:spPr>
          <a:xfrm>
            <a:off x="274320" y="6255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63" name="CustomShape 5"/>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65"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Elements of LCIA</a:t>
            </a:r>
            <a:endParaRPr b="0" lang="en-US" sz="2200" spc="-1" strike="noStrike">
              <a:latin typeface="Arial"/>
            </a:endParaRPr>
          </a:p>
        </p:txBody>
      </p:sp>
      <p:pic>
        <p:nvPicPr>
          <p:cNvPr id="366" name="" descr=""/>
          <p:cNvPicPr/>
          <p:nvPr/>
        </p:nvPicPr>
        <p:blipFill>
          <a:blip r:embed="rId1"/>
          <a:stretch/>
        </p:blipFill>
        <p:spPr>
          <a:xfrm>
            <a:off x="522720" y="1704960"/>
            <a:ext cx="4732200" cy="4590720"/>
          </a:xfrm>
          <a:prstGeom prst="rect">
            <a:avLst/>
          </a:prstGeom>
          <a:ln>
            <a:noFill/>
          </a:ln>
        </p:spPr>
      </p:pic>
      <p:pic>
        <p:nvPicPr>
          <p:cNvPr id="367" name="" descr=""/>
          <p:cNvPicPr/>
          <p:nvPr/>
        </p:nvPicPr>
        <p:blipFill>
          <a:blip r:embed="rId2"/>
          <a:stretch/>
        </p:blipFill>
        <p:spPr>
          <a:xfrm>
            <a:off x="6145920" y="1655280"/>
            <a:ext cx="5509800" cy="4056840"/>
          </a:xfrm>
          <a:prstGeom prst="rect">
            <a:avLst/>
          </a:prstGeom>
          <a:ln>
            <a:noFill/>
          </a:ln>
        </p:spPr>
      </p:pic>
      <p:sp>
        <p:nvSpPr>
          <p:cNvPr id="368" name="CustomShape 3"/>
          <p:cNvSpPr/>
          <p:nvPr/>
        </p:nvSpPr>
        <p:spPr>
          <a:xfrm>
            <a:off x="274320" y="6471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3"/>
              </a:rPr>
              <a:t>Link</a:t>
            </a:r>
            <a:r>
              <a:rPr b="0" lang="en-US" sz="900" spc="-1" strike="noStrike">
                <a:solidFill>
                  <a:srgbClr val="a6a6a6"/>
                </a:solidFill>
                <a:latin typeface="Roboto"/>
                <a:ea typeface="Roboto"/>
              </a:rPr>
              <a:t>)</a:t>
            </a:r>
            <a:endParaRPr b="0" lang="en-US" sz="900" spc="-1" strike="noStrike">
              <a:latin typeface="Arial"/>
            </a:endParaRPr>
          </a:p>
        </p:txBody>
      </p:sp>
      <p:sp>
        <p:nvSpPr>
          <p:cNvPr id="369" name="CustomShape 4"/>
          <p:cNvSpPr/>
          <p:nvPr/>
        </p:nvSpPr>
        <p:spPr>
          <a:xfrm>
            <a:off x="274320" y="6291360"/>
            <a:ext cx="1115388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4"/>
              </a:rPr>
              <a:t>https://www.iso.org/standard/37456.html</a:t>
            </a:r>
            <a:r>
              <a:rPr b="0" lang="en-US" sz="900" spc="-1" strike="noStrike">
                <a:solidFill>
                  <a:srgbClr val="a6a6a6"/>
                </a:solidFill>
                <a:latin typeface="Roboto"/>
                <a:ea typeface="Roboto"/>
              </a:rPr>
              <a:t>) and</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71"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Elements of LCIA</a:t>
            </a:r>
            <a:endParaRPr b="0" lang="en-US" sz="2200" spc="-1" strike="noStrike">
              <a:latin typeface="Arial"/>
            </a:endParaRPr>
          </a:p>
        </p:txBody>
      </p:sp>
      <p:graphicFrame>
        <p:nvGraphicFramePr>
          <p:cNvPr id="372" name="Table 3"/>
          <p:cNvGraphicFramePr/>
          <p:nvPr/>
        </p:nvGraphicFramePr>
        <p:xfrm>
          <a:off x="5963400" y="2308680"/>
          <a:ext cx="5237640" cy="3177000"/>
        </p:xfrm>
        <a:graphic>
          <a:graphicData uri="http://schemas.openxmlformats.org/drawingml/2006/table">
            <a:tbl>
              <a:tblPr/>
              <a:tblGrid>
                <a:gridCol w="2125440"/>
                <a:gridCol w="3112560"/>
              </a:tblGrid>
              <a:tr h="253440">
                <a:tc>
                  <a:txBody>
                    <a:bodyPr lIns="90000" rIns="90000">
                      <a:noAutofit/>
                    </a:bodyPr>
                    <a:p>
                      <a:pPr>
                        <a:lnSpc>
                          <a:spcPct val="100000"/>
                        </a:lnSpc>
                      </a:pPr>
                      <a:r>
                        <a:rPr b="1" lang="en-US" sz="900" spc="-1" strike="noStrike">
                          <a:solidFill>
                            <a:srgbClr val="000000"/>
                          </a:solidFill>
                          <a:latin typeface="DejaVu Sans"/>
                        </a:rPr>
                        <a:t>Term</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Example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253440">
                <a:tc>
                  <a:txBody>
                    <a:bodyPr lIns="90000" rIns="90000">
                      <a:noAutofit/>
                    </a:bodyPr>
                    <a:p>
                      <a:pPr>
                        <a:lnSpc>
                          <a:spcPct val="100000"/>
                        </a:lnSpc>
                      </a:pPr>
                      <a:r>
                        <a:rPr b="0" lang="en-US" sz="900" spc="-1" strike="noStrike">
                          <a:solidFill>
                            <a:srgbClr val="000000"/>
                          </a:solidFill>
                          <a:latin typeface="DejaVu Sans"/>
                        </a:rPr>
                        <a:t>Impact Category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Climate change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oAutofit/>
                    </a:bodyPr>
                    <a:p>
                      <a:pPr>
                        <a:lnSpc>
                          <a:spcPct val="100000"/>
                        </a:lnSpc>
                      </a:pPr>
                      <a:r>
                        <a:rPr b="0" lang="en-US" sz="900" spc="-1" strike="noStrike">
                          <a:solidFill>
                            <a:srgbClr val="000000"/>
                          </a:solidFill>
                          <a:latin typeface="DejaVu Sans"/>
                        </a:rPr>
                        <a:t>LCI results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Amount of a greenhouse gas per functional unit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402480">
                <a:tc>
                  <a:txBody>
                    <a:bodyPr lIns="90000" rIns="90000">
                      <a:noAutofit/>
                    </a:bodyPr>
                    <a:p>
                      <a:pPr>
                        <a:lnSpc>
                          <a:spcPct val="100000"/>
                        </a:lnSpc>
                      </a:pPr>
                      <a:r>
                        <a:rPr b="0" lang="en-US" sz="900" spc="-1" strike="noStrike">
                          <a:solidFill>
                            <a:srgbClr val="000000"/>
                          </a:solidFill>
                          <a:latin typeface="DejaVu Sans"/>
                        </a:rPr>
                        <a:t>Characterization model</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Baseline model of 100 years of the Intergovernmental Panel on Climate Change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oAutofit/>
                    </a:bodyPr>
                    <a:p>
                      <a:pPr>
                        <a:lnSpc>
                          <a:spcPct val="100000"/>
                        </a:lnSpc>
                      </a:pPr>
                      <a:r>
                        <a:rPr b="0" lang="en-US" sz="900" spc="-1" strike="noStrike">
                          <a:solidFill>
                            <a:srgbClr val="000000"/>
                          </a:solidFill>
                          <a:latin typeface="DejaVu Sans"/>
                        </a:rPr>
                        <a:t>Category indicator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Infrared radiative forcing (W/m²)</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402480">
                <a:tc>
                  <a:txBody>
                    <a:bodyPr lIns="90000" rIns="90000">
                      <a:noAutofit/>
                    </a:bodyPr>
                    <a:p>
                      <a:pPr>
                        <a:lnSpc>
                          <a:spcPct val="100000"/>
                        </a:lnSpc>
                      </a:pPr>
                      <a:r>
                        <a:rPr b="0" lang="en-US" sz="900" spc="-1" strike="noStrike">
                          <a:solidFill>
                            <a:srgbClr val="000000"/>
                          </a:solidFill>
                          <a:latin typeface="DejaVu Sans"/>
                        </a:rPr>
                        <a:t>Charecterization factor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Global warming potential (GWP</a:t>
                      </a:r>
                      <a:r>
                        <a:rPr b="0" lang="en-US" sz="900" spc="-1" strike="noStrike" baseline="-8000">
                          <a:solidFill>
                            <a:srgbClr val="000000"/>
                          </a:solidFill>
                          <a:latin typeface="DejaVu Sans"/>
                        </a:rPr>
                        <a:t>100</a:t>
                      </a:r>
                      <a:r>
                        <a:rPr b="0" lang="en-US" sz="900" spc="-1" strike="noStrike">
                          <a:solidFill>
                            <a:srgbClr val="000000"/>
                          </a:solidFill>
                          <a:latin typeface="DejaVu Sans"/>
                        </a:rPr>
                        <a:t>) for each greenhouse gas (kg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kg of gas)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53440">
                <a:tc>
                  <a:txBody>
                    <a:bodyPr lIns="90000" rIns="90000">
                      <a:noAutofit/>
                    </a:bodyPr>
                    <a:p>
                      <a:pPr>
                        <a:lnSpc>
                          <a:spcPct val="100000"/>
                        </a:lnSpc>
                      </a:pPr>
                      <a:r>
                        <a:rPr b="0" lang="en-US" sz="900" spc="-1" strike="noStrike">
                          <a:solidFill>
                            <a:srgbClr val="000000"/>
                          </a:solidFill>
                          <a:latin typeface="DejaVu Sans"/>
                        </a:rPr>
                        <a:t>Category indicator result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Kilograms of CO</a:t>
                      </a:r>
                      <a:r>
                        <a:rPr b="0" lang="en-US" sz="900" spc="-1" strike="noStrike" baseline="-8000">
                          <a:solidFill>
                            <a:srgbClr val="000000"/>
                          </a:solidFill>
                          <a:latin typeface="DejaVu Sans"/>
                        </a:rPr>
                        <a:t>2</a:t>
                      </a:r>
                      <a:r>
                        <a:rPr b="0" lang="en-US" sz="900" spc="-1" strike="noStrike">
                          <a:solidFill>
                            <a:srgbClr val="000000"/>
                          </a:solidFill>
                          <a:latin typeface="DejaVu Sans"/>
                        </a:rPr>
                        <a:t>–equivalents per functional unit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53440">
                <a:tc>
                  <a:txBody>
                    <a:bodyPr lIns="90000" rIns="90000">
                      <a:noAutofit/>
                    </a:bodyPr>
                    <a:p>
                      <a:pPr>
                        <a:lnSpc>
                          <a:spcPct val="100000"/>
                        </a:lnSpc>
                      </a:pPr>
                      <a:r>
                        <a:rPr b="0" lang="en-US" sz="900" spc="-1" strike="noStrike">
                          <a:solidFill>
                            <a:srgbClr val="000000"/>
                          </a:solidFill>
                          <a:latin typeface="DejaVu Sans"/>
                        </a:rPr>
                        <a:t>Category endpoints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Coral reefs, forests, crops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851400">
                <a:tc>
                  <a:txBody>
                    <a:bodyPr lIns="90000" rIns="90000">
                      <a:noAutofit/>
                    </a:bodyPr>
                    <a:p>
                      <a:pPr>
                        <a:lnSpc>
                          <a:spcPct val="100000"/>
                        </a:lnSpc>
                      </a:pPr>
                      <a:r>
                        <a:rPr b="0" lang="en-US" sz="900" spc="-1" strike="noStrike">
                          <a:solidFill>
                            <a:srgbClr val="000000"/>
                          </a:solidFill>
                          <a:latin typeface="DejaVu Sans"/>
                        </a:rPr>
                        <a:t>Environmental relevance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Infrared radiative forcing is a proxy for potential effects on the climate, depending on the integrated atmospheric heat adsorption caused by emissions and the distribution over time of the heat adsorption.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373" name="CustomShape 4"/>
          <p:cNvSpPr/>
          <p:nvPr/>
        </p:nvSpPr>
        <p:spPr>
          <a:xfrm>
            <a:off x="274320" y="6471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74" name="CustomShape 5"/>
          <p:cNvSpPr/>
          <p:nvPr/>
        </p:nvSpPr>
        <p:spPr>
          <a:xfrm>
            <a:off x="274320" y="6291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pic>
        <p:nvPicPr>
          <p:cNvPr id="375" name="" descr=""/>
          <p:cNvPicPr/>
          <p:nvPr/>
        </p:nvPicPr>
        <p:blipFill>
          <a:blip r:embed="rId3"/>
          <a:stretch/>
        </p:blipFill>
        <p:spPr>
          <a:xfrm>
            <a:off x="522720" y="1705320"/>
            <a:ext cx="4732200" cy="4590720"/>
          </a:xfrm>
          <a:prstGeom prst="rect">
            <a:avLst/>
          </a:prstGeom>
          <a:ln>
            <a:noFill/>
          </a:ln>
        </p:spPr>
      </p:pic>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77"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a:t>
            </a:r>
            <a:endParaRPr b="0" lang="en-US" sz="2200" spc="-1" strike="noStrike">
              <a:latin typeface="Arial"/>
            </a:endParaRPr>
          </a:p>
        </p:txBody>
      </p:sp>
      <p:graphicFrame>
        <p:nvGraphicFramePr>
          <p:cNvPr id="378" name="Table 3"/>
          <p:cNvGraphicFramePr/>
          <p:nvPr/>
        </p:nvGraphicFramePr>
        <p:xfrm>
          <a:off x="417240" y="1861560"/>
          <a:ext cx="5465160" cy="4196520"/>
        </p:xfrm>
        <a:graphic>
          <a:graphicData uri="http://schemas.openxmlformats.org/drawingml/2006/table">
            <a:tbl>
              <a:tblPr/>
              <a:tblGrid>
                <a:gridCol w="2217600"/>
                <a:gridCol w="3247920"/>
              </a:tblGrid>
              <a:tr h="226080">
                <a:tc>
                  <a:txBody>
                    <a:bodyPr lIns="90000" rIns="90000">
                      <a:noAutofit/>
                    </a:bodyPr>
                    <a:p>
                      <a:pPr>
                        <a:lnSpc>
                          <a:spcPct val="100000"/>
                        </a:lnSpc>
                      </a:pPr>
                      <a:r>
                        <a:rPr b="1" lang="en-US" sz="900" spc="-1" strike="noStrike">
                          <a:solidFill>
                            <a:srgbClr val="000000"/>
                          </a:solidFill>
                          <a:latin typeface="DejaVu Sans"/>
                        </a:rPr>
                        <a:t>Impact Category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1" lang="en-US" sz="900" spc="-1" strike="noStrike">
                          <a:solidFill>
                            <a:srgbClr val="000000"/>
                          </a:solidFill>
                          <a:latin typeface="DejaVu Sans"/>
                        </a:rPr>
                        <a:t>Indicator and unit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60360">
                <a:tc>
                  <a:txBody>
                    <a:bodyPr lIns="90000" rIns="90000">
                      <a:noAutofit/>
                    </a:bodyPr>
                    <a:p>
                      <a:pPr>
                        <a:lnSpc>
                          <a:spcPct val="100000"/>
                        </a:lnSpc>
                      </a:pPr>
                      <a:r>
                        <a:rPr b="0" lang="en-US" sz="900" spc="-1" strike="noStrike">
                          <a:solidFill>
                            <a:srgbClr val="000000"/>
                          </a:solidFill>
                          <a:latin typeface="DejaVu Sans"/>
                        </a:rPr>
                        <a:t>Climate change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Greenhouse gas emissions GWP100 in CO</a:t>
                      </a:r>
                      <a:r>
                        <a:rPr b="0" lang="en-US" sz="900" spc="-1" strike="noStrike" baseline="-8000">
                          <a:solidFill>
                            <a:srgbClr val="000000"/>
                          </a:solidFill>
                          <a:latin typeface="DejaVu Sans"/>
                        </a:rPr>
                        <a:t>2 </a:t>
                      </a:r>
                      <a:r>
                        <a:rPr b="0" lang="en-US" sz="900" spc="-1" strike="noStrike">
                          <a:solidFill>
                            <a:srgbClr val="000000"/>
                          </a:solidFill>
                          <a:latin typeface="DejaVu Sans"/>
                        </a:rPr>
                        <a:t>eq (including carbon feedbacks)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Energy consumption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Cumulative energy demand in MJ: non-renewable (fossil and nuclear) and renewable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Acidification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Acidification potential in SO</a:t>
                      </a:r>
                      <a:r>
                        <a:rPr b="0" lang="en-US" sz="900" spc="-1" strike="noStrike" baseline="-8000">
                          <a:solidFill>
                            <a:srgbClr val="000000"/>
                          </a:solidFill>
                          <a:latin typeface="DejaVu Sans"/>
                        </a:rPr>
                        <a:t>2 </a:t>
                      </a:r>
                      <a:r>
                        <a:rPr b="0" lang="en-US" sz="900" spc="-1" strike="noStrike">
                          <a:solidFill>
                            <a:srgbClr val="000000"/>
                          </a:solidFill>
                          <a:latin typeface="DejaVu Sans"/>
                        </a:rPr>
                        <a:t>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Eutrophication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Eutrophication potential in PO</a:t>
                      </a:r>
                      <a:r>
                        <a:rPr b="0" lang="en-US" sz="900" spc="-1" strike="noStrike" baseline="-8000">
                          <a:solidFill>
                            <a:srgbClr val="000000"/>
                          </a:solidFill>
                          <a:latin typeface="DejaVu Sans"/>
                        </a:rPr>
                        <a:t>4</a:t>
                      </a:r>
                      <a:r>
                        <a:rPr b="0" lang="en-US" sz="900" spc="-1" strike="noStrike" baseline="33000">
                          <a:solidFill>
                            <a:srgbClr val="000000"/>
                          </a:solidFill>
                          <a:latin typeface="DejaVu Sans"/>
                        </a:rPr>
                        <a:t>3-</a:t>
                      </a:r>
                      <a:r>
                        <a:rPr b="0" lang="en-US" sz="900" spc="-1" strike="noStrike">
                          <a:solidFill>
                            <a:srgbClr val="000000"/>
                          </a:solidFill>
                          <a:latin typeface="DejaVu Sans"/>
                        </a:rPr>
                        <a:t>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Photochemical ozone formation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Photochemical Ozone Creation Potential POCP in NMVOC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Ozone depletion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ODP in R11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Ionising radiation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Ionising radiation potentials in U235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Particulate matter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Particulate matter formation in PM2.5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Human toxicity, cancer and non-cancer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Comparative Toxic Unit for Human Health in CTUh</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Ecotoxicity, freshwater</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Comparative Toxic Unit for ecosystems in CTUe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nSpc>
                          <a:spcPct val="100000"/>
                        </a:lnSpc>
                      </a:pPr>
                      <a:r>
                        <a:rPr b="0" lang="en-US" sz="900" spc="-1" strike="noStrike">
                          <a:solidFill>
                            <a:srgbClr val="000000"/>
                          </a:solidFill>
                          <a:latin typeface="DejaVu Sans"/>
                        </a:rPr>
                        <a:t>Resource depletion – minerals and metals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ADP ultimate reserves in Sb eq</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60360">
                <a:tc>
                  <a:txBody>
                    <a:bodyPr lIns="90000" rIns="90000">
                      <a:noAutofit/>
                    </a:bodyPr>
                    <a:p>
                      <a:pPr>
                        <a:lnSpc>
                          <a:spcPct val="100000"/>
                        </a:lnSpc>
                      </a:pPr>
                      <a:r>
                        <a:rPr b="0" lang="en-US" sz="900" spc="-1" strike="noStrike">
                          <a:solidFill>
                            <a:srgbClr val="000000"/>
                          </a:solidFill>
                          <a:latin typeface="DejaVu Sans"/>
                        </a:rPr>
                        <a:t>Resource depletion – fossil energy carriers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ADP fossil in MJ</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nSpc>
                          <a:spcPct val="100000"/>
                        </a:lnSpc>
                      </a:pPr>
                      <a:r>
                        <a:rPr b="0" lang="en-US" sz="900" spc="-1" strike="noStrike">
                          <a:solidFill>
                            <a:srgbClr val="000000"/>
                          </a:solidFill>
                          <a:latin typeface="DejaVu Sans"/>
                        </a:rPr>
                        <a:t>Land use</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en-US" sz="900" spc="-1" strike="noStrike">
                          <a:solidFill>
                            <a:srgbClr val="000000"/>
                          </a:solidFill>
                          <a:latin typeface="DejaVu Sans"/>
                        </a:rPr>
                        <a:t>Land occupation in m² * a</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nSpc>
                          <a:spcPct val="100000"/>
                        </a:lnSpc>
                      </a:pPr>
                      <a:r>
                        <a:rPr b="0" lang="en-US" sz="900" spc="-1" strike="noStrike">
                          <a:solidFill>
                            <a:srgbClr val="000000"/>
                          </a:solidFill>
                          <a:latin typeface="DejaVu Sans"/>
                        </a:rPr>
                        <a:t>Water scarcity</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en-US" sz="900" spc="-1" strike="noStrike">
                          <a:solidFill>
                            <a:srgbClr val="000000"/>
                          </a:solidFill>
                          <a:latin typeface="DejaVu Sans"/>
                        </a:rPr>
                        <a:t>Scarcity-adjusted water use in m³</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graphicFrame>
        <p:nvGraphicFramePr>
          <p:cNvPr id="379" name="Table 4"/>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oAutofit/>
                    </a:bodyPr>
                    <a:p>
                      <a:pPr algn="ctr">
                        <a:lnSpc>
                          <a:spcPct val="100000"/>
                        </a:lnSpc>
                      </a:pPr>
                      <a:r>
                        <a:rPr b="1" lang="en-US" sz="900" spc="-1" strike="noStrike">
                          <a:solidFill>
                            <a:srgbClr val="000000"/>
                          </a:solidFill>
                          <a:latin typeface="DejaVu Sans"/>
                        </a:rPr>
                        <a:t>Pollutant</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gn="ctr">
                        <a:lnSpc>
                          <a:spcPct val="100000"/>
                        </a:lnSpc>
                      </a:pPr>
                      <a:r>
                        <a:rPr b="1" lang="en-US" sz="900" spc="-1" strike="noStrike">
                          <a:solidFill>
                            <a:srgbClr val="000000"/>
                          </a:solidFill>
                          <a:latin typeface="DejaVu Sans"/>
                        </a:rPr>
                        <a:t>Acidification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gn="ctr">
                        <a:lnSpc>
                          <a:spcPct val="100000"/>
                        </a:lnSpc>
                      </a:pPr>
                      <a:r>
                        <a:rPr b="1" lang="en-US" sz="900" spc="-1" strike="noStrike">
                          <a:solidFill>
                            <a:srgbClr val="000000"/>
                          </a:solidFill>
                          <a:latin typeface="DejaVu Sans"/>
                        </a:rPr>
                        <a:t>Eutrophication</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gn="ctr">
                        <a:lnSpc>
                          <a:spcPct val="100000"/>
                        </a:lnSpc>
                      </a:pPr>
                      <a:r>
                        <a:rPr b="1" lang="en-US" sz="900" spc="-1" strike="noStrike">
                          <a:solidFill>
                            <a:srgbClr val="000000"/>
                          </a:solidFill>
                          <a:latin typeface="DejaVu Sans"/>
                        </a:rPr>
                        <a:t>POCP</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gn="ctr">
                        <a:lnSpc>
                          <a:spcPct val="100000"/>
                        </a:lnSpc>
                      </a:pPr>
                      <a:r>
                        <a:rPr b="1" lang="en-US" sz="900" spc="-1" strike="noStrike">
                          <a:solidFill>
                            <a:srgbClr val="000000"/>
                          </a:solidFill>
                          <a:latin typeface="DejaVu Sans"/>
                        </a:rPr>
                        <a:t>Particulate matter formation (PMF)</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226080">
                <a:tc>
                  <a:txBody>
                    <a:bodyPr lIns="90000" rIns="90000">
                      <a:noAutofit/>
                    </a:bodyPr>
                    <a:p>
                      <a:pPr algn="ctr">
                        <a:lnSpc>
                          <a:spcPct val="100000"/>
                        </a:lnSpc>
                      </a:pPr>
                      <a:r>
                        <a:rPr b="0" lang="en-US" sz="900" spc="-1" strike="noStrike">
                          <a:solidFill>
                            <a:srgbClr val="000000"/>
                          </a:solidFill>
                          <a:latin typeface="DejaVu Sans"/>
                        </a:rPr>
                        <a:t>CO</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marL="216000" indent="-215280" algn="ctr">
                        <a:lnSpc>
                          <a:spcPct val="100000"/>
                        </a:lnSpc>
                        <a:buClr>
                          <a:srgbClr val="000000"/>
                        </a:buClr>
                        <a:buSzPct val="45000"/>
                        <a:buFont typeface="Wingdings" charset="2"/>
                        <a:buChar char=""/>
                      </a:pPr>
                      <a:r>
                        <a:rPr b="0" lang="en-US" sz="900" spc="-1" strike="noStrike">
                          <a:solidFill>
                            <a:srgbClr val="000000"/>
                          </a:solidFill>
                          <a:latin typeface="DejaVu Serif"/>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erif"/>
                        </a:rPr>
                        <a:t>0.0456</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erif"/>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gn="ctr">
                        <a:lnSpc>
                          <a:spcPct val="100000"/>
                        </a:lnSpc>
                      </a:pPr>
                      <a:r>
                        <a:rPr b="0" lang="en-US" sz="900" spc="-1" strike="noStrike">
                          <a:solidFill>
                            <a:srgbClr val="000000"/>
                          </a:solidFill>
                          <a:latin typeface="DejaVu Sans"/>
                        </a:rPr>
                        <a:t>NH</a:t>
                      </a:r>
                      <a:r>
                        <a:rPr b="0" lang="en-US" sz="900" spc="-1" strike="noStrike" baseline="-8000">
                          <a:solidFill>
                            <a:srgbClr val="000000"/>
                          </a:solidFill>
                          <a:latin typeface="DejaVu Sans"/>
                        </a:rPr>
                        <a:t>3</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1.6</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erif"/>
                        </a:rPr>
                        <a:t>0.35</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0.64</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60360">
                <a:tc>
                  <a:txBody>
                    <a:bodyPr lIns="90000" rIns="90000">
                      <a:noAutofit/>
                    </a:bodyPr>
                    <a:p>
                      <a:pPr algn="ctr">
                        <a:lnSpc>
                          <a:spcPct val="100000"/>
                        </a:lnSpc>
                      </a:pPr>
                      <a:r>
                        <a:rPr b="0" lang="en-US" sz="900" spc="-1" strike="noStrike">
                          <a:solidFill>
                            <a:srgbClr val="000000"/>
                          </a:solidFill>
                          <a:latin typeface="DejaVu Sans"/>
                        </a:rPr>
                        <a:t>NO</a:t>
                      </a:r>
                      <a:r>
                        <a:rPr b="0" lang="en-US" sz="900" spc="-1" strike="noStrike" baseline="-8000">
                          <a:solidFill>
                            <a:srgbClr val="000000"/>
                          </a:solidFill>
                          <a:latin typeface="DejaVu Sans"/>
                        </a:rPr>
                        <a:t>x</a:t>
                      </a:r>
                      <a:endParaRPr b="0" lang="en-US" sz="900" spc="-1" strike="noStrike">
                        <a:latin typeface="Arial"/>
                      </a:endParaRPr>
                    </a:p>
                    <a:p>
                      <a:pPr algn="ctr">
                        <a:lnSpc>
                          <a:spcPct val="100000"/>
                        </a:lnSpc>
                      </a:pP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0.5</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0.13</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0.88</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gn="ctr">
                        <a:lnSpc>
                          <a:spcPct val="100000"/>
                        </a:lnSpc>
                      </a:pPr>
                      <a:r>
                        <a:rPr b="0" lang="en-US" sz="900" spc="-1" strike="noStrike">
                          <a:solidFill>
                            <a:srgbClr val="000000"/>
                          </a:solidFill>
                          <a:latin typeface="DejaVu Sans"/>
                        </a:rPr>
                        <a:t>PM</a:t>
                      </a:r>
                      <a:r>
                        <a:rPr b="0" lang="en-US" sz="900" spc="-1" strike="noStrike" baseline="-8000">
                          <a:solidFill>
                            <a:srgbClr val="000000"/>
                          </a:solidFill>
                          <a:latin typeface="DejaVu Sans"/>
                        </a:rPr>
                        <a:t>2.5</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226080">
                <a:tc>
                  <a:txBody>
                    <a:bodyPr lIns="90000" rIns="90000">
                      <a:noAutofit/>
                    </a:bodyPr>
                    <a:p>
                      <a:pPr algn="ctr">
                        <a:lnSpc>
                          <a:spcPct val="100000"/>
                        </a:lnSpc>
                      </a:pPr>
                      <a:r>
                        <a:rPr b="0" lang="en-US" sz="900" spc="-1" strike="noStrike">
                          <a:solidFill>
                            <a:srgbClr val="000000"/>
                          </a:solidFill>
                          <a:latin typeface="DejaVu Sans"/>
                        </a:rPr>
                        <a:t>SO</a:t>
                      </a:r>
                      <a:r>
                        <a:rPr b="0" lang="en-US" sz="900" spc="-1" strike="noStrike" baseline="-8000">
                          <a:solidFill>
                            <a:srgbClr val="000000"/>
                          </a:solidFill>
                          <a:latin typeface="DejaVu Sans"/>
                        </a:rPr>
                        <a:t>x</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0.0811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gn="ctr">
                        <a:lnSpc>
                          <a:spcPct val="100000"/>
                        </a:lnSpc>
                      </a:pPr>
                      <a:r>
                        <a:rPr b="0" lang="en-US" sz="900" spc="-1" strike="noStrike">
                          <a:solidFill>
                            <a:srgbClr val="000000"/>
                          </a:solidFill>
                          <a:latin typeface="DejaVu Sans"/>
                        </a:rPr>
                        <a:t>0.54</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226080">
                <a:tc>
                  <a:txBody>
                    <a:bodyPr lIns="90000" rIns="90000">
                      <a:noAutofit/>
                    </a:bodyPr>
                    <a:p>
                      <a:pPr algn="ctr">
                        <a:lnSpc>
                          <a:spcPct val="100000"/>
                        </a:lnSpc>
                      </a:pPr>
                      <a:r>
                        <a:rPr b="0" lang="en-US" sz="900" spc="-1" strike="noStrike">
                          <a:solidFill>
                            <a:srgbClr val="000000"/>
                          </a:solidFill>
                          <a:latin typeface="DejaVu Sans"/>
                        </a:rPr>
                        <a:t>NMVOC</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1</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gn="ctr">
                        <a:lnSpc>
                          <a:spcPct val="100000"/>
                        </a:lnSpc>
                      </a:pPr>
                      <a:r>
                        <a:rPr b="0" lang="en-US" sz="900" spc="-1" strike="noStrike">
                          <a:solidFill>
                            <a:srgbClr val="000000"/>
                          </a:solidFill>
                          <a:latin typeface="DejaVu Sans"/>
                        </a:rPr>
                        <a:t>0.012</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
        <p:nvSpPr>
          <p:cNvPr id="380" name="CustomShape 5"/>
          <p:cNvSpPr/>
          <p:nvPr/>
        </p:nvSpPr>
        <p:spPr>
          <a:xfrm>
            <a:off x="7086600" y="5029200"/>
            <a:ext cx="1825920" cy="454320"/>
          </a:xfrm>
          <a:prstGeom prst="wedgeRectCallout">
            <a:avLst>
              <a:gd name="adj1" fmla="val -61254"/>
              <a:gd name="adj2" fmla="val -169430"/>
            </a:avLst>
          </a:prstGeom>
          <a:solidFill>
            <a:srgbClr val="729fcf"/>
          </a:solidFill>
          <a:ln>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1050" spc="-1" strike="noStrike">
                <a:solidFill>
                  <a:srgbClr val="000000"/>
                </a:solidFill>
                <a:latin typeface="DejaVu Sans"/>
                <a:ea typeface="DejaVu Sans"/>
              </a:rPr>
              <a:t>Non-methane volatile organic compoind</a:t>
            </a:r>
            <a:endParaRPr b="0" lang="en-US" sz="1050" spc="-1" strike="noStrike">
              <a:latin typeface="Arial"/>
            </a:endParaRPr>
          </a:p>
        </p:txBody>
      </p:sp>
      <p:sp>
        <p:nvSpPr>
          <p:cNvPr id="381" name="CustomShape 6"/>
          <p:cNvSpPr/>
          <p:nvPr/>
        </p:nvSpPr>
        <p:spPr>
          <a:xfrm>
            <a:off x="274320" y="6255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Impact Assessment (LCIA)</a:t>
            </a:r>
            <a:endParaRPr b="0" lang="en-US" sz="2400" spc="-1" strike="noStrike">
              <a:latin typeface="Arial"/>
            </a:endParaRPr>
          </a:p>
        </p:txBody>
      </p:sp>
      <p:sp>
        <p:nvSpPr>
          <p:cNvPr id="383"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Example</a:t>
            </a:r>
            <a:endParaRPr b="0" lang="en-US" sz="2200" spc="-1" strike="noStrike">
              <a:latin typeface="Arial"/>
            </a:endParaRPr>
          </a:p>
        </p:txBody>
      </p:sp>
      <p:sp>
        <p:nvSpPr>
          <p:cNvPr id="384" name="CustomShape 3"/>
          <p:cNvSpPr/>
          <p:nvPr/>
        </p:nvSpPr>
        <p:spPr>
          <a:xfrm>
            <a:off x="274320" y="6255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graphicFrame>
        <p:nvGraphicFramePr>
          <p:cNvPr id="385" name=""/>
          <p:cNvGraphicFramePr/>
          <p:nvPr/>
        </p:nvGraphicFramePr>
        <p:xfrm>
          <a:off x="452880" y="1403640"/>
          <a:ext cx="10747440" cy="4888080"/>
        </p:xfrm>
        <a:graphic>
          <a:graphicData uri="http://schemas.openxmlformats.org/drawingml/2006/chart">
            <c:chart xmlns:c="http://schemas.openxmlformats.org/drawingml/2006/chart" xmlns:r="http://schemas.openxmlformats.org/officeDocument/2006/relationships" r:id="rId2"/>
          </a:graphicData>
        </a:graphic>
      </p:graphicFrame>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6"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latin typeface="Arial"/>
            </a:endParaRPr>
          </a:p>
        </p:txBody>
      </p:sp>
      <p:sp>
        <p:nvSpPr>
          <p:cNvPr id="387"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US" sz="2200" spc="-1" strike="noStrike">
              <a:latin typeface="Arial"/>
            </a:endParaRPr>
          </a:p>
        </p:txBody>
      </p:sp>
      <p:sp>
        <p:nvSpPr>
          <p:cNvPr id="388" name="CustomShape 3"/>
          <p:cNvSpPr/>
          <p:nvPr/>
        </p:nvSpPr>
        <p:spPr>
          <a:xfrm>
            <a:off x="335520" y="1268280"/>
            <a:ext cx="106336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phase of life cycle assessment in which the findings of either the inventory analysis or the impact assessment, or both, are evaluated in relation to the defined goal and scope in order to reach conclusions and recommendations.</a:t>
            </a:r>
            <a:endParaRPr b="0" lang="en-US" sz="1800" spc="-1" strike="noStrike">
              <a:latin typeface="Arial"/>
            </a:endParaRPr>
          </a:p>
        </p:txBody>
      </p:sp>
      <p:sp>
        <p:nvSpPr>
          <p:cNvPr id="389" name="CustomShape 4"/>
          <p:cNvSpPr/>
          <p:nvPr/>
        </p:nvSpPr>
        <p:spPr>
          <a:xfrm>
            <a:off x="274320" y="6255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90" name="CustomShape 5"/>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335520" y="4406760"/>
            <a:ext cx="10739880" cy="1348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Introduction</a:t>
            </a:r>
            <a:endParaRPr b="0" lang="en-US" sz="3000" spc="-1" strike="noStrike">
              <a:latin typeface="Arial"/>
            </a:endParaRPr>
          </a:p>
        </p:txBody>
      </p:sp>
      <p:sp>
        <p:nvSpPr>
          <p:cNvPr id="229" name="CustomShape 2"/>
          <p:cNvSpPr/>
          <p:nvPr/>
        </p:nvSpPr>
        <p:spPr>
          <a:xfrm>
            <a:off x="335520" y="2906640"/>
            <a:ext cx="10739880" cy="14868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latin typeface="Arial"/>
            </a:endParaRPr>
          </a:p>
        </p:txBody>
      </p:sp>
      <p:sp>
        <p:nvSpPr>
          <p:cNvPr id="392"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Identification of significant issues</a:t>
            </a:r>
            <a:endParaRPr b="0" lang="en-US" sz="2200" spc="-1" strike="noStrike">
              <a:latin typeface="Arial"/>
            </a:endParaRPr>
          </a:p>
        </p:txBody>
      </p:sp>
      <p:sp>
        <p:nvSpPr>
          <p:cNvPr id="393" name="CustomShape 3"/>
          <p:cNvSpPr/>
          <p:nvPr/>
        </p:nvSpPr>
        <p:spPr>
          <a:xfrm>
            <a:off x="335520" y="1268280"/>
            <a:ext cx="494460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US" sz="1800" spc="-1" strike="noStrike">
              <a:latin typeface="Arial"/>
            </a:endParaRPr>
          </a:p>
        </p:txBody>
      </p:sp>
      <p:sp>
        <p:nvSpPr>
          <p:cNvPr id="394" name="CustomShape 4"/>
          <p:cNvSpPr/>
          <p:nvPr/>
        </p:nvSpPr>
        <p:spPr>
          <a:xfrm>
            <a:off x="274320" y="6435360"/>
            <a:ext cx="111528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sp>
        <p:nvSpPr>
          <p:cNvPr id="395" name="CustomShape 5"/>
          <p:cNvSpPr/>
          <p:nvPr/>
        </p:nvSpPr>
        <p:spPr>
          <a:xfrm>
            <a:off x="274320" y="618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pic>
        <p:nvPicPr>
          <p:cNvPr id="396" name="" descr=""/>
          <p:cNvPicPr/>
          <p:nvPr/>
        </p:nvPicPr>
        <p:blipFill>
          <a:blip r:embed="rId3"/>
          <a:stretch/>
        </p:blipFill>
        <p:spPr>
          <a:xfrm>
            <a:off x="5486400" y="2048040"/>
            <a:ext cx="6171120" cy="3830040"/>
          </a:xfrm>
          <a:prstGeom prst="rect">
            <a:avLst/>
          </a:prstGeom>
          <a:ln>
            <a:noFill/>
          </a:ln>
        </p:spPr>
      </p:pic>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Lifecycle Interpretation</a:t>
            </a:r>
            <a:endParaRPr b="0" lang="en-US" sz="2400" spc="-1" strike="noStrike">
              <a:latin typeface="Arial"/>
            </a:endParaRPr>
          </a:p>
        </p:txBody>
      </p:sp>
      <p:sp>
        <p:nvSpPr>
          <p:cNvPr id="398" name="CustomShape 2"/>
          <p:cNvSpPr/>
          <p:nvPr/>
        </p:nvSpPr>
        <p:spPr>
          <a:xfrm>
            <a:off x="432720" y="1148040"/>
            <a:ext cx="10345320" cy="48600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Evaluation</a:t>
            </a:r>
            <a:endParaRPr b="0" lang="en-US" sz="2200" spc="-1" strike="noStrike">
              <a:latin typeface="Arial"/>
            </a:endParaRPr>
          </a:p>
        </p:txBody>
      </p:sp>
      <p:sp>
        <p:nvSpPr>
          <p:cNvPr id="399" name="CustomShape 3"/>
          <p:cNvSpPr/>
          <p:nvPr/>
        </p:nvSpPr>
        <p:spPr>
          <a:xfrm>
            <a:off x="335520" y="1268280"/>
            <a:ext cx="494460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US" sz="1800" spc="-1" strike="noStrike">
              <a:latin typeface="Arial"/>
            </a:endParaRPr>
          </a:p>
        </p:txBody>
      </p:sp>
      <p:sp>
        <p:nvSpPr>
          <p:cNvPr id="400" name="CustomShape 4"/>
          <p:cNvSpPr/>
          <p:nvPr/>
        </p:nvSpPr>
        <p:spPr>
          <a:xfrm>
            <a:off x="274320" y="636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latin typeface="Arial"/>
            </a:endParaRPr>
          </a:p>
        </p:txBody>
      </p:sp>
      <p:pic>
        <p:nvPicPr>
          <p:cNvPr id="401" name="" descr=""/>
          <p:cNvPicPr/>
          <p:nvPr/>
        </p:nvPicPr>
        <p:blipFill>
          <a:blip r:embed="rId2"/>
          <a:stretch/>
        </p:blipFill>
        <p:spPr>
          <a:xfrm>
            <a:off x="5486760" y="2048040"/>
            <a:ext cx="6171120" cy="3830040"/>
          </a:xfrm>
          <a:prstGeom prst="rect">
            <a:avLst/>
          </a:prstGeom>
          <a:ln>
            <a:noFill/>
          </a:ln>
        </p:spPr>
      </p:pic>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Iterative Approach to LCA</a:t>
            </a:r>
            <a:endParaRPr b="0" lang="en-US" sz="2400" spc="-1" strike="noStrike">
              <a:latin typeface="Arial"/>
            </a:endParaRPr>
          </a:p>
        </p:txBody>
      </p:sp>
      <p:pic>
        <p:nvPicPr>
          <p:cNvPr id="403" name="" descr=""/>
          <p:cNvPicPr/>
          <p:nvPr/>
        </p:nvPicPr>
        <p:blipFill>
          <a:blip r:embed="rId1"/>
          <a:stretch/>
        </p:blipFill>
        <p:spPr>
          <a:xfrm>
            <a:off x="263520" y="1366200"/>
            <a:ext cx="8582040" cy="4986720"/>
          </a:xfrm>
          <a:prstGeom prst="rect">
            <a:avLst/>
          </a:prstGeom>
          <a:ln>
            <a:noFill/>
          </a:ln>
        </p:spPr>
      </p:pic>
      <p:sp>
        <p:nvSpPr>
          <p:cNvPr id="404" name="CustomShape 2"/>
          <p:cNvSpPr/>
          <p:nvPr/>
        </p:nvSpPr>
        <p:spPr>
          <a:xfrm>
            <a:off x="274320" y="636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latin typeface="Arial"/>
            </a:endParaRPr>
          </a:p>
        </p:txBody>
      </p:sp>
      <p:sp>
        <p:nvSpPr>
          <p:cNvPr id="406" name="CustomShape 2"/>
          <p:cNvSpPr/>
          <p:nvPr/>
        </p:nvSpPr>
        <p:spPr>
          <a:xfrm>
            <a:off x="335520" y="1268280"/>
            <a:ext cx="106336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latin typeface="Arial"/>
            </a:endParaRPr>
          </a:p>
        </p:txBody>
      </p:sp>
      <p:sp>
        <p:nvSpPr>
          <p:cNvPr id="407" name="CustomShape 3"/>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CustomShape 1"/>
          <p:cNvSpPr/>
          <p:nvPr/>
        </p:nvSpPr>
        <p:spPr>
          <a:xfrm>
            <a:off x="335520" y="764640"/>
            <a:ext cx="10739880" cy="49068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Reporting and Critical Review </a:t>
            </a:r>
            <a:endParaRPr b="0" lang="en-US" sz="2400" spc="-1" strike="noStrike">
              <a:latin typeface="Arial"/>
            </a:endParaRPr>
          </a:p>
        </p:txBody>
      </p:sp>
      <p:sp>
        <p:nvSpPr>
          <p:cNvPr id="409" name="CustomShape 2"/>
          <p:cNvSpPr/>
          <p:nvPr/>
        </p:nvSpPr>
        <p:spPr>
          <a:xfrm>
            <a:off x="335520" y="1268280"/>
            <a:ext cx="10633680" cy="50274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US" sz="1800" spc="-1" strike="noStrike">
              <a:latin typeface="Arial"/>
            </a:endParaRPr>
          </a:p>
          <a:p>
            <a:pPr marL="216000" indent="-21456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US" sz="1800" spc="-1" strike="noStrike">
              <a:latin typeface="Arial"/>
            </a:endParaRPr>
          </a:p>
          <a:p>
            <a:pPr lvl="1" marL="432000" indent="-21528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US" sz="1800" spc="-1" strike="noStrike">
              <a:latin typeface="Arial"/>
            </a:endParaRPr>
          </a:p>
        </p:txBody>
      </p:sp>
      <p:sp>
        <p:nvSpPr>
          <p:cNvPr id="410" name="CustomShape 3"/>
          <p:cNvSpPr/>
          <p:nvPr/>
        </p:nvSpPr>
        <p:spPr>
          <a:xfrm>
            <a:off x="274320" y="6003360"/>
            <a:ext cx="10924200" cy="227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1" name="CustomShape 1"/>
          <p:cNvSpPr/>
          <p:nvPr/>
        </p:nvSpPr>
        <p:spPr>
          <a:xfrm>
            <a:off x="335520" y="4406760"/>
            <a:ext cx="10733760" cy="1342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Conclusion</a:t>
            </a:r>
            <a:endParaRPr b="0" lang="en-US" sz="3000" spc="-1" strike="noStrike">
              <a:latin typeface="Arial"/>
            </a:endParaRPr>
          </a:p>
        </p:txBody>
      </p:sp>
      <p:sp>
        <p:nvSpPr>
          <p:cNvPr id="412" name="CustomShape 2"/>
          <p:cNvSpPr/>
          <p:nvPr/>
        </p:nvSpPr>
        <p:spPr>
          <a:xfrm>
            <a:off x="335520" y="2906640"/>
            <a:ext cx="10733760" cy="14806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3" name="CustomShape 1"/>
          <p:cNvSpPr/>
          <p:nvPr/>
        </p:nvSpPr>
        <p:spPr>
          <a:xfrm>
            <a:off x="335520" y="764640"/>
            <a:ext cx="10735200" cy="486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Conclusion</a:t>
            </a:r>
            <a:endParaRPr b="0" lang="en-US" sz="2400" spc="-1" strike="noStrike">
              <a:latin typeface="Arial"/>
            </a:endParaRPr>
          </a:p>
        </p:txBody>
      </p:sp>
      <p:sp>
        <p:nvSpPr>
          <p:cNvPr id="414" name="CustomShape 2"/>
          <p:cNvSpPr/>
          <p:nvPr/>
        </p:nvSpPr>
        <p:spPr>
          <a:xfrm>
            <a:off x="335520" y="1268640"/>
            <a:ext cx="10735200" cy="5022720"/>
          </a:xfrm>
          <a:prstGeom prst="rect">
            <a:avLst/>
          </a:prstGeom>
          <a:noFill/>
          <a:ln>
            <a:noFill/>
          </a:ln>
        </p:spPr>
        <p:style>
          <a:lnRef idx="0"/>
          <a:fillRef idx="0"/>
          <a:effectRef idx="0"/>
          <a:fontRef idx="minor"/>
        </p:style>
        <p:txBody>
          <a:bodyPr lIns="90000" rIns="90000" tIns="45000" bIns="45000" anchor="ctr">
            <a:noAutofit/>
          </a:bodyPr>
          <a:p>
            <a:pPr marL="195120" indent="-1800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US" sz="1800" spc="-1" strike="noStrike">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US" sz="1800" spc="-1" strike="noStrike">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US" sz="1800" spc="-1" strike="noStrike">
              <a:latin typeface="Arial"/>
            </a:endParaRPr>
          </a:p>
          <a:p>
            <a:pPr lvl="2" marL="648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US" sz="1800" spc="-1" strike="noStrike">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US" sz="1800" spc="-1" strike="noStrike">
              <a:latin typeface="Arial"/>
            </a:endParaRPr>
          </a:p>
          <a:p>
            <a:pPr lvl="2" marL="648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US" sz="1800" spc="-1" strike="noStrike">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US" sz="1800" spc="-1" strike="noStrike">
              <a:latin typeface="Arial"/>
            </a:endParaRPr>
          </a:p>
          <a:p>
            <a:pPr lvl="2" marL="648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US" sz="1800" spc="-1" strike="noStrike">
              <a:latin typeface="Arial"/>
            </a:endParaRPr>
          </a:p>
          <a:p>
            <a:pPr lvl="2" marL="648000" indent="-21564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US" sz="1800" spc="-1" strike="noStrike">
              <a:latin typeface="Arial"/>
            </a:endParaRPr>
          </a:p>
          <a:p>
            <a:pPr marL="195120" indent="-1800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and the 2020 EU Commission report.</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5" name="CustomShape 1"/>
          <p:cNvSpPr/>
          <p:nvPr/>
        </p:nvSpPr>
        <p:spPr>
          <a:xfrm>
            <a:off x="335520" y="4406760"/>
            <a:ext cx="10733760" cy="13428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Exercise E04</a:t>
            </a:r>
            <a:endParaRPr b="0" lang="en-US" sz="3000" spc="-1" strike="noStrike">
              <a:latin typeface="Arial"/>
            </a:endParaRPr>
          </a:p>
        </p:txBody>
      </p:sp>
      <p:sp>
        <p:nvSpPr>
          <p:cNvPr id="416" name="CustomShape 2"/>
          <p:cNvSpPr/>
          <p:nvPr/>
        </p:nvSpPr>
        <p:spPr>
          <a:xfrm>
            <a:off x="335520" y="2906640"/>
            <a:ext cx="10733760" cy="14806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7" name="CustomShape 1"/>
          <p:cNvSpPr/>
          <p:nvPr/>
        </p:nvSpPr>
        <p:spPr>
          <a:xfrm>
            <a:off x="335520" y="764640"/>
            <a:ext cx="10735200" cy="48600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400" spc="-1" strike="noStrike">
                <a:solidFill>
                  <a:srgbClr val="000000"/>
                </a:solidFill>
                <a:latin typeface="DejaVu Sans"/>
                <a:ea typeface="DejaVu Sans"/>
              </a:rPr>
              <a:t>Exercise E04</a:t>
            </a:r>
            <a:endParaRPr b="0" lang="en-US" sz="2400" spc="-1" strike="noStrike">
              <a:latin typeface="Arial"/>
            </a:endParaRPr>
          </a:p>
        </p:txBody>
      </p:sp>
      <p:sp>
        <p:nvSpPr>
          <p:cNvPr id="418" name="CustomShape 2"/>
          <p:cNvSpPr/>
          <p:nvPr/>
        </p:nvSpPr>
        <p:spPr>
          <a:xfrm>
            <a:off x="335520" y="1268280"/>
            <a:ext cx="10735200" cy="5022720"/>
          </a:xfrm>
          <a:prstGeom prst="rect">
            <a:avLst/>
          </a:prstGeom>
          <a:noFill/>
          <a:ln>
            <a:noFill/>
          </a:ln>
        </p:spPr>
        <p:style>
          <a:lnRef idx="0"/>
          <a:fillRef idx="0"/>
          <a:effectRef idx="0"/>
          <a:fontRef idx="minor"/>
        </p:style>
        <p:txBody>
          <a:bodyPr lIns="90000" rIns="90000" tIns="45000" bIns="45000" anchor="ctr">
            <a:noAutofit/>
          </a:bodyPr>
          <a:p>
            <a:pPr>
              <a:lnSpc>
                <a:spcPct val="100000"/>
              </a:lnSpc>
            </a:pPr>
            <a:endParaRPr b="0" lang="en-US" sz="1800" spc="-1" strike="noStrike">
              <a:latin typeface="Arial"/>
            </a:endParaRPr>
          </a:p>
          <a:p>
            <a:pPr marL="195120" indent="-1800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With the fruit/vegetable you chose in E03, and the information you gathered, compute the Environmental Impact of the product system, including:</a:t>
            </a:r>
            <a:endParaRPr b="0" lang="en-US" sz="1800" spc="-1" strike="noStrike">
              <a:latin typeface="Arial"/>
            </a:endParaRPr>
          </a:p>
          <a:p>
            <a:pPr lvl="1" marL="432000" indent="-21564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Production of the fruit/vegetable</a:t>
            </a:r>
            <a:endParaRPr b="0" lang="en-US" sz="1800" spc="-1" strike="noStrike">
              <a:latin typeface="Arial"/>
            </a:endParaRPr>
          </a:p>
          <a:p>
            <a:pPr lvl="1" marL="432000" indent="-21564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Transport of the fruit/vegetable to the place you bought it from</a:t>
            </a:r>
            <a:endParaRPr b="0" lang="en-US" sz="1800" spc="-1" strike="noStrike">
              <a:latin typeface="Arial"/>
            </a:endParaRPr>
          </a:p>
          <a:p>
            <a:pPr lvl="1" marL="432000" indent="-215640">
              <a:lnSpc>
                <a:spcPct val="100000"/>
              </a:lnSpc>
              <a:spcBef>
                <a:spcPts val="360"/>
              </a:spcBef>
              <a:buClr>
                <a:srgbClr val="000000"/>
              </a:buClr>
              <a:buSzPct val="45000"/>
              <a:buFont typeface="OpenSymbol"/>
              <a:buChar char="—"/>
            </a:pPr>
            <a:r>
              <a:rPr b="0" lang="en-US" sz="1800" spc="-1" strike="noStrike">
                <a:solidFill>
                  <a:srgbClr val="000000"/>
                </a:solidFill>
                <a:latin typeface="DejaVu Sans"/>
                <a:ea typeface="DejaVu Sans"/>
              </a:rPr>
              <a:t>..</a:t>
            </a:r>
            <a:endParaRPr b="0" lang="en-US" sz="1800" spc="-1" strike="noStrike">
              <a:latin typeface="Arial"/>
            </a:endParaRPr>
          </a:p>
          <a:p>
            <a:pPr marL="195120" indent="-1800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You can use the automated tools provided in </a:t>
            </a:r>
            <a:r>
              <a:rPr b="0" lang="en-US" sz="1800" spc="-1" strike="noStrike" u="sng">
                <a:solidFill>
                  <a:srgbClr val="0000ff"/>
                </a:solidFill>
                <a:uFillTx/>
                <a:latin typeface="DejaVu Sans"/>
                <a:ea typeface="DejaVu Sans"/>
                <a:hlinkClick r:id="rId1"/>
              </a:rPr>
              <a:t>OpenLCA</a:t>
            </a:r>
            <a:r>
              <a:rPr b="0" lang="en-US" sz="1800" spc="-1" strike="noStrike">
                <a:solidFill>
                  <a:srgbClr val="000000"/>
                </a:solidFill>
                <a:latin typeface="DejaVu Sans"/>
                <a:ea typeface="DejaVu Sans"/>
              </a:rPr>
              <a:t> to do this easily, using the free datasets provided on </a:t>
            </a:r>
            <a:r>
              <a:rPr b="0" lang="en-US" sz="1800" spc="-1" strike="noStrike" u="sng">
                <a:solidFill>
                  <a:srgbClr val="0000ff"/>
                </a:solidFill>
                <a:uFillTx/>
                <a:latin typeface="DejaVu Sans"/>
                <a:ea typeface="DejaVu Sans"/>
                <a:hlinkClick r:id="rId2"/>
              </a:rPr>
              <a:t>OpenLCA Nexus</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00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Suggested detailed tutorial: </a:t>
            </a:r>
            <a:r>
              <a:rPr b="0" lang="en-US" sz="1800" spc="-1" strike="noStrike">
                <a:solidFill>
                  <a:srgbClr val="000000"/>
                </a:solidFill>
                <a:latin typeface="DejaVu Sans"/>
                <a:ea typeface="DejaVu Sans"/>
                <a:hlinkClick r:id="rId3"/>
              </a:rPr>
              <a:t>Link</a:t>
            </a:r>
            <a:r>
              <a:rPr b="0" lang="en-US" sz="1800" spc="-1" strike="noStrike">
                <a:solidFill>
                  <a:srgbClr val="000000"/>
                </a:solidFill>
                <a:latin typeface="DejaVu Sans"/>
                <a:ea typeface="DejaVu Sans"/>
              </a:rPr>
              <a:t> </a:t>
            </a:r>
            <a:endParaRPr b="0" lang="en-US" sz="1800" spc="-1" strike="noStrike">
              <a:latin typeface="Arial"/>
            </a:endParaRPr>
          </a:p>
          <a:p>
            <a:pPr marL="195120" indent="-1800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QnA session tutorial will also be available via </a:t>
            </a:r>
            <a:r>
              <a:rPr b="0" lang="en-US" sz="1800" spc="-1" strike="noStrike" u="sng">
                <a:solidFill>
                  <a:srgbClr val="0000ff"/>
                </a:solidFill>
                <a:uFillTx/>
                <a:latin typeface="DejaVu Sans"/>
                <a:ea typeface="DejaVu Sans"/>
                <a:hlinkClick r:id="rId4"/>
              </a:rPr>
              <a:t>Github</a:t>
            </a:r>
            <a:r>
              <a:rPr b="0" lang="en-US" sz="1800" spc="-1" strike="noStrike">
                <a:solidFill>
                  <a:srgbClr val="000000"/>
                </a:solidFill>
                <a:latin typeface="DejaVu Sans"/>
                <a:ea typeface="DejaVu Sans"/>
              </a:rPr>
              <a:t>.</a:t>
            </a:r>
            <a:endParaRPr b="0" lang="en-US" sz="1800" spc="-1" strike="noStrike">
              <a:latin typeface="Arial"/>
            </a:endParaRPr>
          </a:p>
          <a:p>
            <a:pPr marL="195120" indent="-1800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Default option → potato</a:t>
            </a:r>
            <a:endParaRPr b="0" lang="en-US" sz="1800" spc="-1" strike="noStrike">
              <a:latin typeface="Arial"/>
            </a:endParaRPr>
          </a:p>
          <a:p>
            <a:pPr>
              <a:lnSpc>
                <a:spcPct val="100000"/>
              </a:lnSpc>
              <a:spcBef>
                <a:spcPts val="360"/>
              </a:spcBef>
            </a:pPr>
            <a:endParaRPr b="0" lang="en-US" sz="1800" spc="-1" strike="noStrike">
              <a:latin typeface="Arial"/>
            </a:endParaRPr>
          </a:p>
          <a:p>
            <a:pPr marL="195120" indent="-1800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Use an existing LCIA methodology, such as BEES+.</a:t>
            </a:r>
            <a:endParaRPr b="0" lang="en-US" sz="1800" spc="-1" strike="noStrike">
              <a:latin typeface="Arial"/>
            </a:endParaRPr>
          </a:p>
          <a:p>
            <a:pPr marL="195120" indent="-1800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Submit your submission according to the instructions in the </a:t>
            </a:r>
            <a:r>
              <a:rPr b="0" lang="en-US" sz="1800" spc="-1" strike="noStrike" u="sng">
                <a:solidFill>
                  <a:srgbClr val="0000ff"/>
                </a:solidFill>
                <a:uFillTx/>
                <a:latin typeface="DejaVu Sans"/>
                <a:ea typeface="DejaVu Sans"/>
                <a:hlinkClick r:id="rId5"/>
              </a:rPr>
              <a:t>exercise sheet</a:t>
            </a:r>
            <a:r>
              <a:rPr b="0" lang="en-US" sz="1800" spc="-1" strike="noStrike">
                <a:solidFill>
                  <a:srgbClr val="000000"/>
                </a:solidFill>
                <a:latin typeface="DejaVu Sans"/>
                <a:ea typeface="DejaVu Sans"/>
              </a:rPr>
              <a:t>.</a:t>
            </a: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419" name="CustomShape 3"/>
          <p:cNvSpPr/>
          <p:nvPr/>
        </p:nvSpPr>
        <p:spPr>
          <a:xfrm>
            <a:off x="432720" y="1148040"/>
            <a:ext cx="10344240" cy="484920"/>
          </a:xfrm>
          <a:prstGeom prst="rect">
            <a:avLst/>
          </a:prstGeom>
          <a:noFill/>
          <a:ln>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My Favorite Fruit/Vegetable – LCA using OpenLCA</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0" name="CustomShape 1"/>
          <p:cNvSpPr/>
          <p:nvPr/>
        </p:nvSpPr>
        <p:spPr>
          <a:xfrm>
            <a:off x="335520" y="1268640"/>
            <a:ext cx="10734480" cy="502200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latin typeface="Arial"/>
            </a:endParaRPr>
          </a:p>
        </p:txBody>
      </p:sp>
      <p:sp>
        <p:nvSpPr>
          <p:cNvPr id="421" name="CustomShape 2"/>
          <p:cNvSpPr/>
          <p:nvPr/>
        </p:nvSpPr>
        <p:spPr>
          <a:xfrm>
            <a:off x="335520" y="764640"/>
            <a:ext cx="10734480" cy="48528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latin typeface="Arial"/>
            </a:endParaRPr>
          </a:p>
        </p:txBody>
      </p:sp>
      <p:sp>
        <p:nvSpPr>
          <p:cNvPr id="231" name="CustomShape 2"/>
          <p:cNvSpPr/>
          <p:nvPr/>
        </p:nvSpPr>
        <p:spPr>
          <a:xfrm>
            <a:off x="335520" y="1268640"/>
            <a:ext cx="10741320" cy="5028840"/>
          </a:xfrm>
          <a:prstGeom prst="rect">
            <a:avLst/>
          </a:prstGeom>
          <a:noFill/>
          <a:ln>
            <a:noFill/>
          </a:ln>
        </p:spPr>
        <p:style>
          <a:lnRef idx="0"/>
          <a:fillRef idx="0"/>
          <a:effectRef idx="0"/>
          <a:fontRef idx="minor"/>
        </p:style>
      </p:sp>
      <p:pic>
        <p:nvPicPr>
          <p:cNvPr id="232" name="Grafik 4_1" descr=""/>
          <p:cNvPicPr/>
          <p:nvPr/>
        </p:nvPicPr>
        <p:blipFill>
          <a:blip r:embed="rId1"/>
          <a:stretch/>
        </p:blipFill>
        <p:spPr>
          <a:xfrm>
            <a:off x="842760" y="1608120"/>
            <a:ext cx="4237560" cy="362952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GB" sz="2400" spc="-1" strike="noStrike">
                <a:solidFill>
                  <a:srgbClr val="000000"/>
                </a:solidFill>
                <a:latin typeface="DejaVu Sans"/>
                <a:ea typeface="DejaVu Sans"/>
              </a:rPr>
              <a:t>LCA – Motivation</a:t>
            </a:r>
            <a:endParaRPr b="0" lang="en-US" sz="2400" spc="-1" strike="noStrike">
              <a:latin typeface="Arial"/>
            </a:endParaRPr>
          </a:p>
        </p:txBody>
      </p:sp>
      <p:sp>
        <p:nvSpPr>
          <p:cNvPr id="234" name="CustomShape 2"/>
          <p:cNvSpPr/>
          <p:nvPr/>
        </p:nvSpPr>
        <p:spPr>
          <a:xfrm>
            <a:off x="6095880" y="1268640"/>
            <a:ext cx="4980600" cy="50288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Battery Electric Vehicles (EV) </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479"/>
              </a:spcBef>
              <a:tabLst>
                <a:tab algn="l" pos="0"/>
              </a:tabLst>
            </a:pPr>
            <a:r>
              <a:rPr b="0" lang="en-US" sz="2400" spc="-1" strike="noStrike">
                <a:solidFill>
                  <a:srgbClr val="000000"/>
                </a:solidFill>
                <a:latin typeface="DejaVu Sans"/>
                <a:ea typeface="DejaVu Sans"/>
              </a:rPr>
              <a:t>Or</a:t>
            </a:r>
            <a:endParaRPr b="0" lang="en-US" sz="2400" spc="-1" strike="noStrike">
              <a:latin typeface="Arial"/>
            </a:endParaRPr>
          </a:p>
          <a:p>
            <a:pPr algn="ctr">
              <a:lnSpc>
                <a:spcPct val="100000"/>
              </a:lnSpc>
              <a:spcBef>
                <a:spcPts val="479"/>
              </a:spcBef>
              <a:tabLst>
                <a:tab algn="l" pos="0"/>
              </a:tabLst>
            </a:pPr>
            <a:endParaRPr b="0" lang="en-US" sz="2400" spc="-1" strike="noStrike">
              <a:latin typeface="Arial"/>
            </a:endParaRPr>
          </a:p>
          <a:p>
            <a:pPr algn="ctr">
              <a:lnSpc>
                <a:spcPct val="100000"/>
              </a:lnSpc>
              <a:spcBef>
                <a:spcPts val="479"/>
              </a:spcBef>
              <a:tabLst>
                <a:tab algn="l" pos="0"/>
              </a:tabLst>
            </a:pPr>
            <a:r>
              <a:rPr b="1" lang="en-US" sz="2400" spc="-1" strike="noStrike">
                <a:solidFill>
                  <a:srgbClr val="000000"/>
                </a:solidFill>
                <a:latin typeface="DejaVu Sans"/>
                <a:ea typeface="DejaVu Sans"/>
              </a:rPr>
              <a:t>Internal Combustion Engine Vehicles</a:t>
            </a:r>
            <a:endParaRPr b="0" lang="en-US" sz="2400" spc="-1" strike="noStrike">
              <a:latin typeface="Arial"/>
            </a:endParaRPr>
          </a:p>
        </p:txBody>
      </p:sp>
      <p:pic>
        <p:nvPicPr>
          <p:cNvPr id="235" name="Grafik 4_0" descr=""/>
          <p:cNvPicPr/>
          <p:nvPr/>
        </p:nvPicPr>
        <p:blipFill>
          <a:blip r:embed="rId1"/>
          <a:stretch/>
        </p:blipFill>
        <p:spPr>
          <a:xfrm>
            <a:off x="842760" y="1608120"/>
            <a:ext cx="4237560" cy="362952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35880" y="73620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fr-FR" sz="2400" spc="-1" strike="noStrike">
                <a:solidFill>
                  <a:srgbClr val="000000"/>
                </a:solidFill>
                <a:latin typeface="DejaVu Sans"/>
                <a:ea typeface="DejaVu Sans"/>
              </a:rPr>
              <a:t>EV Break-Even Point?</a:t>
            </a:r>
            <a:endParaRPr b="0" lang="en-US" sz="2400" spc="-1" strike="noStrike">
              <a:latin typeface="Arial"/>
            </a:endParaRPr>
          </a:p>
        </p:txBody>
      </p:sp>
      <p:sp>
        <p:nvSpPr>
          <p:cNvPr id="237" name="CustomShape 2"/>
          <p:cNvSpPr/>
          <p:nvPr/>
        </p:nvSpPr>
        <p:spPr>
          <a:xfrm>
            <a:off x="335880" y="1240200"/>
            <a:ext cx="10741320" cy="502884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38" name="CustomShape 3"/>
          <p:cNvSpPr/>
          <p:nvPr/>
        </p:nvSpPr>
        <p:spPr>
          <a:xfrm>
            <a:off x="488160" y="1392480"/>
            <a:ext cx="3133800" cy="5028840"/>
          </a:xfrm>
          <a:prstGeom prst="rect">
            <a:avLst/>
          </a:prstGeom>
          <a:noFill/>
          <a:ln>
            <a:solidFill>
              <a:srgbClr val="ffffff"/>
            </a:solidFill>
          </a:ln>
        </p:spPr>
        <p:style>
          <a:lnRef idx="0"/>
          <a:fillRef idx="0"/>
          <a:effectRef idx="0"/>
          <a:fontRef idx="minor"/>
        </p:style>
        <p:txBody>
          <a:bodyPr lIns="90000" rIns="90000" tIns="45000" bIns="45000" anchor="ctr">
            <a:noAutofit/>
          </a:bodyPr>
          <a:p>
            <a:pPr marL="343440" indent="-33948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US" sz="1800" spc="-1" strike="noStrike">
              <a:latin typeface="Arial"/>
            </a:endParaRPr>
          </a:p>
          <a:p>
            <a:pPr marL="343440" indent="-33948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US" sz="1800" spc="-1" strike="noStrike">
              <a:latin typeface="Arial"/>
            </a:endParaRPr>
          </a:p>
          <a:p>
            <a:pPr marL="343440" indent="-33948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US" sz="1800" spc="-1" strike="noStrike">
              <a:latin typeface="Arial"/>
            </a:endParaRPr>
          </a:p>
          <a:p>
            <a:pPr marL="343440" indent="-33948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US" sz="1800" spc="-1" strike="noStrike">
              <a:latin typeface="Arial"/>
            </a:endParaRPr>
          </a:p>
          <a:p>
            <a:pPr marL="343440" indent="-33948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39" name="CustomShape 4"/>
          <p:cNvSpPr/>
          <p:nvPr/>
        </p:nvSpPr>
        <p:spPr>
          <a:xfrm>
            <a:off x="385200" y="1600200"/>
            <a:ext cx="8681040" cy="88056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520" y="764640"/>
            <a:ext cx="10741320" cy="4921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fr-FR" sz="2400" spc="-1" strike="noStrike">
                <a:solidFill>
                  <a:srgbClr val="000000"/>
                </a:solidFill>
                <a:latin typeface="DejaVu Sans"/>
                <a:ea typeface="DejaVu Sans"/>
              </a:rPr>
              <a:t>Life Cycle Assessment – Polestar 2</a:t>
            </a:r>
            <a:endParaRPr b="0" lang="en-US" sz="2400" spc="-1" strike="noStrike">
              <a:latin typeface="Arial"/>
            </a:endParaRPr>
          </a:p>
        </p:txBody>
      </p:sp>
      <p:sp>
        <p:nvSpPr>
          <p:cNvPr id="241" name="CustomShape 2"/>
          <p:cNvSpPr/>
          <p:nvPr/>
        </p:nvSpPr>
        <p:spPr>
          <a:xfrm>
            <a:off x="335520" y="1268640"/>
            <a:ext cx="10741320" cy="502884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360"/>
              </a:spcBef>
            </a:pPr>
            <a:endParaRPr b="0" lang="en-US" sz="1800" spc="-1" strike="noStrike">
              <a:latin typeface="Arial"/>
            </a:endParaRPr>
          </a:p>
          <a:p>
            <a:pPr>
              <a:lnSpc>
                <a:spcPct val="100000"/>
              </a:lnSpc>
              <a:spcBef>
                <a:spcPts val="360"/>
              </a:spcBef>
            </a:pPr>
            <a:endParaRPr b="0" lang="en-US" sz="1800" spc="-1" strike="noStrike">
              <a:latin typeface="Arial"/>
            </a:endParaRPr>
          </a:p>
        </p:txBody>
      </p:sp>
      <p:sp>
        <p:nvSpPr>
          <p:cNvPr id="242" name="CustomShape 3"/>
          <p:cNvSpPr/>
          <p:nvPr/>
        </p:nvSpPr>
        <p:spPr>
          <a:xfrm>
            <a:off x="263520" y="6411600"/>
            <a:ext cx="6468840" cy="226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900" spc="-1" strike="noStrike">
                <a:solidFill>
                  <a:srgbClr val="a6a6a6"/>
                </a:solidFill>
                <a:latin typeface="Roboto"/>
                <a:ea typeface="Roboto"/>
              </a:rPr>
              <a:t>Polestar (2020) – Life Cycle Assessment – Carbon Footprint of Polestar 2.</a:t>
            </a:r>
            <a:endParaRPr b="0" lang="en-US" sz="900" spc="-1" strike="noStrike">
              <a:latin typeface="Arial"/>
            </a:endParaRPr>
          </a:p>
        </p:txBody>
      </p:sp>
      <p:pic>
        <p:nvPicPr>
          <p:cNvPr id="243" name="" descr=""/>
          <p:cNvPicPr/>
          <p:nvPr/>
        </p:nvPicPr>
        <p:blipFill>
          <a:blip r:embed="rId1"/>
          <a:stretch/>
        </p:blipFill>
        <p:spPr>
          <a:xfrm>
            <a:off x="425160" y="1251720"/>
            <a:ext cx="11227680" cy="516708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335520" y="4406760"/>
            <a:ext cx="10739880" cy="134892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3000" spc="-1" strike="noStrike" cap="all">
                <a:solidFill>
                  <a:srgbClr val="008c4f"/>
                </a:solidFill>
                <a:latin typeface="Arial Unicode MS"/>
                <a:ea typeface="DejaVu Sans"/>
              </a:rPr>
              <a:t>Lifecycle Assessment (LCA)</a:t>
            </a:r>
            <a:endParaRPr b="0" lang="en-US" sz="3000" spc="-1" strike="noStrike">
              <a:latin typeface="Arial"/>
            </a:endParaRPr>
          </a:p>
        </p:txBody>
      </p:sp>
      <p:sp>
        <p:nvSpPr>
          <p:cNvPr id="245" name="CustomShape 2"/>
          <p:cNvSpPr/>
          <p:nvPr/>
        </p:nvSpPr>
        <p:spPr>
          <a:xfrm>
            <a:off x="335520" y="2906640"/>
            <a:ext cx="10739880" cy="148680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5835</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Benjamin Leiding</cp:lastModifiedBy>
  <dcterms:modified xsi:type="dcterms:W3CDTF">2022-05-30T20:52:47Z</dcterms:modified>
  <cp:revision>3937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20</vt:i4>
  </property>
</Properties>
</file>